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6"/>
  </p:notesMasterIdLst>
  <p:sldIdLst>
    <p:sldId id="263" r:id="rId2"/>
    <p:sldId id="294" r:id="rId3"/>
    <p:sldId id="289" r:id="rId4"/>
    <p:sldId id="295" r:id="rId5"/>
    <p:sldId id="296" r:id="rId6"/>
    <p:sldId id="272" r:id="rId7"/>
    <p:sldId id="291" r:id="rId8"/>
    <p:sldId id="273" r:id="rId9"/>
    <p:sldId id="274" r:id="rId10"/>
    <p:sldId id="275" r:id="rId11"/>
    <p:sldId id="276" r:id="rId12"/>
    <p:sldId id="257" r:id="rId13"/>
    <p:sldId id="277" r:id="rId14"/>
    <p:sldId id="279" r:id="rId15"/>
    <p:sldId id="280" r:id="rId16"/>
    <p:sldId id="278" r:id="rId17"/>
    <p:sldId id="282" r:id="rId18"/>
    <p:sldId id="292" r:id="rId19"/>
    <p:sldId id="288" r:id="rId20"/>
    <p:sldId id="284" r:id="rId21"/>
    <p:sldId id="293" r:id="rId22"/>
    <p:sldId id="285" r:id="rId23"/>
    <p:sldId id="286" r:id="rId24"/>
    <p:sldId id="26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3834" autoAdjust="0"/>
  </p:normalViewPr>
  <p:slideViewPr>
    <p:cSldViewPr snapToGrid="0">
      <p:cViewPr varScale="1">
        <p:scale>
          <a:sx n="73" d="100"/>
          <a:sy n="73" d="100"/>
        </p:scale>
        <p:origin x="203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C80DE-AD3A-4E03-A15F-34D5167880B2}" type="datetimeFigureOut">
              <a:rPr lang="en-GB" smtClean="0"/>
              <a:t>06/11/2018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979B0-7472-4D3E-A25E-09420CBF4A81}" type="slidenum">
              <a:rPr lang="en-GB" smtClean="0"/>
              <a:t>‹#›</a:t>
            </a:fld>
            <a:endParaRPr lang="en-GB"/>
          </a:p>
        </p:txBody>
      </p:sp>
    </p:spTree>
    <p:extLst>
      <p:ext uri="{BB962C8B-B14F-4D97-AF65-F5344CB8AC3E}">
        <p14:creationId xmlns:p14="http://schemas.microsoft.com/office/powerpoint/2010/main" val="156086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D979B0-7472-4D3E-A25E-09420CBF4A81}" type="slidenum">
              <a:rPr lang="en-GB" smtClean="0"/>
              <a:t>8</a:t>
            </a:fld>
            <a:endParaRPr lang="en-GB"/>
          </a:p>
        </p:txBody>
      </p:sp>
    </p:spTree>
    <p:extLst>
      <p:ext uri="{BB962C8B-B14F-4D97-AF65-F5344CB8AC3E}">
        <p14:creationId xmlns:p14="http://schemas.microsoft.com/office/powerpoint/2010/main" val="703023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a:t>
            </a:r>
            <a:r>
              <a:rPr lang="en-GB" dirty="0" err="1"/>
              <a:t>silimar</a:t>
            </a:r>
            <a:r>
              <a:rPr lang="en-GB" dirty="0"/>
              <a:t> games demographic of: 13 – 24 (teen – young adult)</a:t>
            </a:r>
          </a:p>
        </p:txBody>
      </p:sp>
      <p:sp>
        <p:nvSpPr>
          <p:cNvPr id="4" name="Slide Number Placeholder 3"/>
          <p:cNvSpPr>
            <a:spLocks noGrp="1"/>
          </p:cNvSpPr>
          <p:nvPr>
            <p:ph type="sldNum" sz="quarter" idx="10"/>
          </p:nvPr>
        </p:nvSpPr>
        <p:spPr/>
        <p:txBody>
          <a:bodyPr/>
          <a:lstStyle/>
          <a:p>
            <a:fld id="{D2D979B0-7472-4D3E-A25E-09420CBF4A81}" type="slidenum">
              <a:rPr lang="en-GB" smtClean="0"/>
              <a:t>12</a:t>
            </a:fld>
            <a:endParaRPr lang="en-GB"/>
          </a:p>
        </p:txBody>
      </p:sp>
    </p:spTree>
    <p:extLst>
      <p:ext uri="{BB962C8B-B14F-4D97-AF65-F5344CB8AC3E}">
        <p14:creationId xmlns:p14="http://schemas.microsoft.com/office/powerpoint/2010/main" val="64659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13 – 24 (teen – young adult) </a:t>
            </a:r>
            <a:r>
              <a:rPr lang="en-GB" dirty="0" err="1"/>
              <a:t>jesse</a:t>
            </a:r>
            <a:r>
              <a:rPr lang="en-GB" dirty="0"/>
              <a:t> </a:t>
            </a:r>
            <a:r>
              <a:rPr lang="en-GB" dirty="0" err="1"/>
              <a:t>schell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Men tend to enjoy more skill based games, low skill level required to encourage players, but a high skill ceiling to appeal to 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Jesse </a:t>
            </a:r>
            <a:r>
              <a:rPr lang="en-GB" dirty="0" err="1"/>
              <a:t>schell</a:t>
            </a:r>
            <a:r>
              <a:rPr lang="en-GB" dirty="0"/>
              <a:t>: 5 things men tend to like: Mastery, Completion, Destruction, Spatial puzzles, trial and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a:t>
            </a:r>
            <a:r>
              <a:rPr lang="en-GB" dirty="0" err="1"/>
              <a:t>psycographic</a:t>
            </a:r>
            <a:r>
              <a:rPr lang="en-GB" dirty="0"/>
              <a:t> is 16-25M, frequent guests, competitively </a:t>
            </a:r>
            <a:r>
              <a:rPr lang="en-GB" dirty="0" err="1"/>
              <a:t>minded,we</a:t>
            </a:r>
            <a:r>
              <a:rPr lang="en-GB" dirty="0"/>
              <a:t> have tried to design a mechanic where </a:t>
            </a:r>
            <a:r>
              <a:rPr lang="en-GB" dirty="0" err="1"/>
              <a:t>ntry</a:t>
            </a:r>
            <a:r>
              <a:rPr lang="en-GB" dirty="0"/>
              <a:t> requires a low skill level, but as men tend to favour skill based games, has a high level of mastery - high skill </a:t>
            </a:r>
            <a:r>
              <a:rPr lang="en-GB" dirty="0" err="1"/>
              <a:t>ceiling,ass</a:t>
            </a:r>
            <a:r>
              <a:rPr lang="en-GB" dirty="0"/>
              <a:t> a social achiever our </a:t>
            </a:r>
            <a:r>
              <a:rPr lang="en-GB" dirty="0" err="1"/>
              <a:t>psycographic</a:t>
            </a:r>
            <a:r>
              <a:rPr lang="en-GB" dirty="0"/>
              <a:t> would value people fun + hard fun - so we want them to experience cooperation, communication, obstacles, strategies, goals to experience amusement, admiration, frustration, relief and </a:t>
            </a:r>
            <a:r>
              <a:rPr lang="en-GB" dirty="0" err="1"/>
              <a:t>fiero</a:t>
            </a:r>
            <a:endParaRPr lang="en-GB" dirty="0"/>
          </a:p>
          <a:p>
            <a:endParaRPr lang="en-GB" dirty="0"/>
          </a:p>
        </p:txBody>
      </p:sp>
      <p:sp>
        <p:nvSpPr>
          <p:cNvPr id="4" name="Slide Number Placeholder 3"/>
          <p:cNvSpPr>
            <a:spLocks noGrp="1"/>
          </p:cNvSpPr>
          <p:nvPr>
            <p:ph type="sldNum" sz="quarter" idx="10"/>
          </p:nvPr>
        </p:nvSpPr>
        <p:spPr/>
        <p:txBody>
          <a:bodyPr/>
          <a:lstStyle/>
          <a:p>
            <a:fld id="{D2D979B0-7472-4D3E-A25E-09420CBF4A81}" type="slidenum">
              <a:rPr lang="en-GB" smtClean="0"/>
              <a:t>13</a:t>
            </a:fld>
            <a:endParaRPr lang="en-GB"/>
          </a:p>
        </p:txBody>
      </p:sp>
    </p:spTree>
    <p:extLst>
      <p:ext uri="{BB962C8B-B14F-4D97-AF65-F5344CB8AC3E}">
        <p14:creationId xmlns:p14="http://schemas.microsoft.com/office/powerpoint/2010/main" val="3330131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a:t>Schedule: </a:t>
            </a:r>
          </a:p>
          <a:p>
            <a:pPr lvl="1"/>
            <a:r>
              <a:rPr lang="en-GB" dirty="0"/>
              <a:t>Implementation of essential mechanics</a:t>
            </a:r>
          </a:p>
          <a:p>
            <a:pPr lvl="1"/>
            <a:r>
              <a:rPr lang="en-GB" dirty="0"/>
              <a:t>Series of playtest round</a:t>
            </a:r>
          </a:p>
          <a:p>
            <a:pPr lvl="1"/>
            <a:r>
              <a:rPr lang="en-GB" dirty="0"/>
              <a:t>Based on feedback, fully implement essential mechanics/UI by Christmas</a:t>
            </a:r>
          </a:p>
          <a:p>
            <a:pPr lvl="1"/>
            <a:r>
              <a:rPr lang="en-GB" dirty="0"/>
              <a:t>Inclusion of improved assets by end of February</a:t>
            </a:r>
          </a:p>
          <a:p>
            <a:pPr lvl="1"/>
            <a:r>
              <a:rPr lang="en-GB" dirty="0"/>
              <a:t>Confirm through playtesting suitability of relationship between visual assets and code</a:t>
            </a:r>
          </a:p>
          <a:p>
            <a:pPr lvl="1"/>
            <a:r>
              <a:rPr lang="en-GB" dirty="0"/>
              <a:t>Polish until project end</a:t>
            </a:r>
          </a:p>
        </p:txBody>
      </p:sp>
      <p:sp>
        <p:nvSpPr>
          <p:cNvPr id="4" name="Slide Number Placeholder 3"/>
          <p:cNvSpPr>
            <a:spLocks noGrp="1"/>
          </p:cNvSpPr>
          <p:nvPr>
            <p:ph type="sldNum" sz="quarter" idx="10"/>
          </p:nvPr>
        </p:nvSpPr>
        <p:spPr/>
        <p:txBody>
          <a:bodyPr/>
          <a:lstStyle/>
          <a:p>
            <a:fld id="{D2D979B0-7472-4D3E-A25E-09420CBF4A81}" type="slidenum">
              <a:rPr lang="en-GB" smtClean="0"/>
              <a:t>15</a:t>
            </a:fld>
            <a:endParaRPr lang="en-GB"/>
          </a:p>
        </p:txBody>
      </p:sp>
    </p:spTree>
    <p:extLst>
      <p:ext uri="{BB962C8B-B14F-4D97-AF65-F5344CB8AC3E}">
        <p14:creationId xmlns:p14="http://schemas.microsoft.com/office/powerpoint/2010/main" val="250870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Adios Amigos – 2D coop space physics exploration</a:t>
            </a:r>
          </a:p>
        </p:txBody>
      </p:sp>
      <p:sp>
        <p:nvSpPr>
          <p:cNvPr id="4" name="Slide Number Placeholder 3"/>
          <p:cNvSpPr>
            <a:spLocks noGrp="1"/>
          </p:cNvSpPr>
          <p:nvPr>
            <p:ph type="sldNum" sz="quarter" idx="10"/>
          </p:nvPr>
        </p:nvSpPr>
        <p:spPr/>
        <p:txBody>
          <a:bodyPr/>
          <a:lstStyle/>
          <a:p>
            <a:fld id="{D2D979B0-7472-4D3E-A25E-09420CBF4A81}" type="slidenum">
              <a:rPr lang="en-GB" smtClean="0"/>
              <a:t>17</a:t>
            </a:fld>
            <a:endParaRPr lang="en-GB"/>
          </a:p>
        </p:txBody>
      </p:sp>
    </p:spTree>
    <p:extLst>
      <p:ext uri="{BB962C8B-B14F-4D97-AF65-F5344CB8AC3E}">
        <p14:creationId xmlns:p14="http://schemas.microsoft.com/office/powerpoint/2010/main" val="1303168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Jesse Schell, the art of design (</a:t>
            </a:r>
            <a:r>
              <a:rPr lang="en-GB" dirty="0" err="1"/>
              <a:t>demograpphics</a:t>
            </a:r>
            <a:r>
              <a:rPr lang="en-GB" dirty="0"/>
              <a:t>)</a:t>
            </a:r>
          </a:p>
          <a:p>
            <a:endParaRPr lang="en-GB" dirty="0"/>
          </a:p>
          <a:p>
            <a:r>
              <a:rPr lang="en-GB" dirty="0"/>
              <a:t>Bartle's Taxonomy of Player Types – </a:t>
            </a:r>
            <a:r>
              <a:rPr lang="en-GB" dirty="0" err="1"/>
              <a:t>tutsplus</a:t>
            </a:r>
            <a:r>
              <a:rPr lang="en-GB" dirty="0"/>
              <a:t> (2013)</a:t>
            </a:r>
          </a:p>
          <a:p>
            <a:r>
              <a:rPr lang="en-GB" dirty="0"/>
              <a:t>		- Gamified (2013)</a:t>
            </a:r>
          </a:p>
          <a:p>
            <a:r>
              <a:rPr lang="en-GB" dirty="0"/>
              <a:t>Nicola </a:t>
            </a:r>
            <a:r>
              <a:rPr lang="en-GB" dirty="0" err="1"/>
              <a:t>lazarro</a:t>
            </a:r>
            <a:endParaRPr lang="en-GB" dirty="0"/>
          </a:p>
          <a:p>
            <a:endParaRPr lang="en-GB" dirty="0"/>
          </a:p>
          <a:p>
            <a:r>
              <a:rPr lang="en-GB" dirty="0"/>
              <a:t>LeBlanc’s Taxonomy of Game Pleasures</a:t>
            </a:r>
          </a:p>
          <a:p>
            <a:endParaRPr lang="en-GB" dirty="0"/>
          </a:p>
          <a:p>
            <a:r>
              <a:rPr lang="en-GB" dirty="0"/>
              <a:t>Flow state anxiety/boredom</a:t>
            </a:r>
          </a:p>
        </p:txBody>
      </p:sp>
      <p:sp>
        <p:nvSpPr>
          <p:cNvPr id="4" name="Slide Number Placeholder 3"/>
          <p:cNvSpPr>
            <a:spLocks noGrp="1"/>
          </p:cNvSpPr>
          <p:nvPr>
            <p:ph type="sldNum" sz="quarter" idx="10"/>
          </p:nvPr>
        </p:nvSpPr>
        <p:spPr/>
        <p:txBody>
          <a:bodyPr/>
          <a:lstStyle/>
          <a:p>
            <a:fld id="{D2D979B0-7472-4D3E-A25E-09420CBF4A81}" type="slidenum">
              <a:rPr lang="en-GB" smtClean="0"/>
              <a:t>24</a:t>
            </a:fld>
            <a:endParaRPr lang="en-GB"/>
          </a:p>
        </p:txBody>
      </p:sp>
    </p:spTree>
    <p:extLst>
      <p:ext uri="{BB962C8B-B14F-4D97-AF65-F5344CB8AC3E}">
        <p14:creationId xmlns:p14="http://schemas.microsoft.com/office/powerpoint/2010/main" val="381716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620B6B-05D9-4C55-AB2F-D6BC77085B23}" type="datetimeFigureOut">
              <a:rPr lang="en-GB" smtClean="0"/>
              <a:t>06/11/2018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F9429B-F80A-403C-A690-82293DA20C6C}"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325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20B6B-05D9-4C55-AB2F-D6BC77085B23}" type="datetimeFigureOut">
              <a:rPr lang="en-GB" smtClean="0"/>
              <a:t>06/11/2018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3445552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20B6B-05D9-4C55-AB2F-D6BC77085B23}" type="datetimeFigureOut">
              <a:rPr lang="en-GB" smtClean="0"/>
              <a:t>06/11/2018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411627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20B6B-05D9-4C55-AB2F-D6BC77085B23}" type="datetimeFigureOut">
              <a:rPr lang="en-GB" smtClean="0"/>
              <a:t>06/11/2018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3673953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620B6B-05D9-4C55-AB2F-D6BC77085B23}" type="datetimeFigureOut">
              <a:rPr lang="en-GB" smtClean="0"/>
              <a:t>06/11/2018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F9429B-F80A-403C-A690-82293DA20C6C}"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257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620B6B-05D9-4C55-AB2F-D6BC77085B23}" type="datetimeFigureOut">
              <a:rPr lang="en-GB" smtClean="0"/>
              <a:t>06/11/2018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3864663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620B6B-05D9-4C55-AB2F-D6BC77085B23}" type="datetimeFigureOut">
              <a:rPr lang="en-GB" smtClean="0"/>
              <a:t>06/11/2018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1327458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620B6B-05D9-4C55-AB2F-D6BC77085B23}" type="datetimeFigureOut">
              <a:rPr lang="en-GB" smtClean="0"/>
              <a:t>06/11/2018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76649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1620B6B-05D9-4C55-AB2F-D6BC77085B23}" type="datetimeFigureOut">
              <a:rPr lang="en-GB" smtClean="0"/>
              <a:t>06/11/2018</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2991691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1620B6B-05D9-4C55-AB2F-D6BC77085B23}" type="datetimeFigureOut">
              <a:rPr lang="en-GB" smtClean="0"/>
              <a:t>06/11/2018</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AF9429B-F80A-403C-A690-82293DA20C6C}" type="slidenum">
              <a:rPr lang="en-GB" smtClean="0"/>
              <a:t>‹#›</a:t>
            </a:fld>
            <a:endParaRPr lang="en-GB"/>
          </a:p>
        </p:txBody>
      </p:sp>
    </p:spTree>
    <p:extLst>
      <p:ext uri="{BB962C8B-B14F-4D97-AF65-F5344CB8AC3E}">
        <p14:creationId xmlns:p14="http://schemas.microsoft.com/office/powerpoint/2010/main" val="2100602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1620B6B-05D9-4C55-AB2F-D6BC77085B23}" type="datetimeFigureOut">
              <a:rPr lang="en-GB" smtClean="0"/>
              <a:t>06/11/2018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699552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1620B6B-05D9-4C55-AB2F-D6BC77085B23}" type="datetimeFigureOut">
              <a:rPr lang="en-GB" smtClean="0"/>
              <a:t>06/11/2018</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AF9429B-F80A-403C-A690-82293DA20C6C}"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52507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A7D83-10BF-4E54-8182-B0AFAA32B3C2}"/>
              </a:ext>
            </a:extLst>
          </p:cNvPr>
          <p:cNvSpPr>
            <a:spLocks noGrp="1"/>
          </p:cNvSpPr>
          <p:nvPr>
            <p:ph idx="1"/>
          </p:nvPr>
        </p:nvSpPr>
        <p:spPr>
          <a:xfrm>
            <a:off x="1375920" y="5558778"/>
            <a:ext cx="2277325" cy="531346"/>
          </a:xfrm>
        </p:spPr>
        <p:txBody>
          <a:bodyPr>
            <a:normAutofit fontScale="92500" lnSpcReduction="10000"/>
          </a:bodyPr>
          <a:lstStyle/>
          <a:p>
            <a:pPr marL="0" indent="0" algn="ctr">
              <a:buNone/>
            </a:pPr>
            <a:r>
              <a:rPr lang="en-GB" sz="3600" dirty="0"/>
              <a:t>Tom Gibbs</a:t>
            </a:r>
          </a:p>
        </p:txBody>
      </p:sp>
      <p:sp>
        <p:nvSpPr>
          <p:cNvPr id="4" name="Content Placeholder 2">
            <a:extLst>
              <a:ext uri="{FF2B5EF4-FFF2-40B4-BE49-F238E27FC236}">
                <a16:creationId xmlns:a16="http://schemas.microsoft.com/office/drawing/2014/main" id="{3522D7BD-61DA-4E52-B55D-E23A311F6C2B}"/>
              </a:ext>
            </a:extLst>
          </p:cNvPr>
          <p:cNvSpPr txBox="1">
            <a:spLocks/>
          </p:cNvSpPr>
          <p:nvPr/>
        </p:nvSpPr>
        <p:spPr>
          <a:xfrm>
            <a:off x="4353197" y="2185849"/>
            <a:ext cx="3485606" cy="91452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GB" sz="4800" dirty="0">
                <a:latin typeface="+mj-lt"/>
              </a:rPr>
              <a:t>Ship Happens</a:t>
            </a:r>
          </a:p>
        </p:txBody>
      </p:sp>
      <p:pic>
        <p:nvPicPr>
          <p:cNvPr id="6" name="Picture 5">
            <a:extLst>
              <a:ext uri="{FF2B5EF4-FFF2-40B4-BE49-F238E27FC236}">
                <a16:creationId xmlns:a16="http://schemas.microsoft.com/office/drawing/2014/main" id="{94134F58-8886-447E-8CFC-C3E63E7BF7C2}"/>
              </a:ext>
            </a:extLst>
          </p:cNvPr>
          <p:cNvPicPr>
            <a:picLocks noChangeAspect="1"/>
          </p:cNvPicPr>
          <p:nvPr/>
        </p:nvPicPr>
        <p:blipFill rotWithShape="1">
          <a:blip r:embed="rId2"/>
          <a:srcRect t="3178"/>
          <a:stretch/>
        </p:blipFill>
        <p:spPr>
          <a:xfrm>
            <a:off x="8538755" y="2233748"/>
            <a:ext cx="2277325" cy="3325030"/>
          </a:xfrm>
          <a:prstGeom prst="rect">
            <a:avLst/>
          </a:prstGeom>
        </p:spPr>
      </p:pic>
      <p:pic>
        <p:nvPicPr>
          <p:cNvPr id="7" name="Picture 6">
            <a:extLst>
              <a:ext uri="{FF2B5EF4-FFF2-40B4-BE49-F238E27FC236}">
                <a16:creationId xmlns:a16="http://schemas.microsoft.com/office/drawing/2014/main" id="{92E611B8-3964-4A28-85DA-9A86AD350321}"/>
              </a:ext>
            </a:extLst>
          </p:cNvPr>
          <p:cNvPicPr>
            <a:picLocks noChangeAspect="1"/>
          </p:cNvPicPr>
          <p:nvPr/>
        </p:nvPicPr>
        <p:blipFill rotWithShape="1">
          <a:blip r:embed="rId3"/>
          <a:srcRect l="6378" t="1586" r="6960" b="1"/>
          <a:stretch/>
        </p:blipFill>
        <p:spPr>
          <a:xfrm>
            <a:off x="1375920" y="2185849"/>
            <a:ext cx="2277325" cy="3325030"/>
          </a:xfrm>
          <a:prstGeom prst="rect">
            <a:avLst/>
          </a:prstGeom>
        </p:spPr>
      </p:pic>
      <p:sp>
        <p:nvSpPr>
          <p:cNvPr id="8" name="Content Placeholder 2">
            <a:extLst>
              <a:ext uri="{FF2B5EF4-FFF2-40B4-BE49-F238E27FC236}">
                <a16:creationId xmlns:a16="http://schemas.microsoft.com/office/drawing/2014/main" id="{FFEBB539-BA55-4FEE-874C-D6B7D9155CB3}"/>
              </a:ext>
            </a:extLst>
          </p:cNvPr>
          <p:cNvSpPr txBox="1">
            <a:spLocks/>
          </p:cNvSpPr>
          <p:nvPr/>
        </p:nvSpPr>
        <p:spPr>
          <a:xfrm>
            <a:off x="8538754" y="5558778"/>
            <a:ext cx="2277325" cy="531346"/>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GB" sz="3600" dirty="0"/>
              <a:t>Henry Crofts</a:t>
            </a:r>
          </a:p>
        </p:txBody>
      </p:sp>
      <p:sp>
        <p:nvSpPr>
          <p:cNvPr id="10" name="Title 9">
            <a:extLst>
              <a:ext uri="{FF2B5EF4-FFF2-40B4-BE49-F238E27FC236}">
                <a16:creationId xmlns:a16="http://schemas.microsoft.com/office/drawing/2014/main" id="{8E08C1D3-E2A4-429E-96FC-DB92DB5F7AAD}"/>
              </a:ext>
            </a:extLst>
          </p:cNvPr>
          <p:cNvSpPr>
            <a:spLocks noGrp="1"/>
          </p:cNvSpPr>
          <p:nvPr>
            <p:ph type="title"/>
          </p:nvPr>
        </p:nvSpPr>
        <p:spPr/>
        <p:txBody>
          <a:bodyPr/>
          <a:lstStyle/>
          <a:p>
            <a:pPr algn="ctr"/>
            <a:r>
              <a:rPr lang="en-GB" dirty="0"/>
              <a:t>Level 6 – Group 3</a:t>
            </a:r>
          </a:p>
        </p:txBody>
      </p:sp>
    </p:spTree>
    <p:extLst>
      <p:ext uri="{BB962C8B-B14F-4D97-AF65-F5344CB8AC3E}">
        <p14:creationId xmlns:p14="http://schemas.microsoft.com/office/powerpoint/2010/main" val="2587349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83B9-E19C-49A7-B372-DD7CA0D98A93}"/>
              </a:ext>
            </a:extLst>
          </p:cNvPr>
          <p:cNvSpPr>
            <a:spLocks noGrp="1"/>
          </p:cNvSpPr>
          <p:nvPr>
            <p:ph type="title"/>
          </p:nvPr>
        </p:nvSpPr>
        <p:spPr/>
        <p:txBody>
          <a:bodyPr>
            <a:normAutofit/>
          </a:bodyPr>
          <a:lstStyle/>
          <a:p>
            <a:pPr algn="l"/>
            <a:r>
              <a:rPr lang="en-GB" sz="4800" u="sng" dirty="0"/>
              <a:t>Maze Game - Project</a:t>
            </a:r>
          </a:p>
        </p:txBody>
      </p:sp>
      <p:sp>
        <p:nvSpPr>
          <p:cNvPr id="5" name="Content Placeholder 2">
            <a:extLst>
              <a:ext uri="{FF2B5EF4-FFF2-40B4-BE49-F238E27FC236}">
                <a16:creationId xmlns:a16="http://schemas.microsoft.com/office/drawing/2014/main" id="{1CD0E066-5DF7-4ACC-938A-ECE1D5766E17}"/>
              </a:ext>
            </a:extLst>
          </p:cNvPr>
          <p:cNvSpPr>
            <a:spLocks noGrp="1"/>
          </p:cNvSpPr>
          <p:nvPr>
            <p:ph idx="1"/>
          </p:nvPr>
        </p:nvSpPr>
        <p:spPr/>
        <p:txBody>
          <a:bodyPr>
            <a:normAutofit/>
          </a:bodyPr>
          <a:lstStyle/>
          <a:p>
            <a:r>
              <a:rPr lang="en-GB" sz="3000" dirty="0"/>
              <a:t>Risks: level design, visual assets, playtesting</a:t>
            </a:r>
          </a:p>
          <a:p>
            <a:endParaRPr lang="en-GB" sz="3000" dirty="0"/>
          </a:p>
          <a:p>
            <a:r>
              <a:rPr lang="en-GB" sz="3000" dirty="0"/>
              <a:t>Mitigate</a:t>
            </a:r>
          </a:p>
          <a:p>
            <a:endParaRPr lang="en-GB" sz="3000" dirty="0"/>
          </a:p>
          <a:p>
            <a:r>
              <a:rPr lang="en-GB" sz="3000" dirty="0"/>
              <a:t>Schedule</a:t>
            </a:r>
          </a:p>
        </p:txBody>
      </p:sp>
    </p:spTree>
    <p:extLst>
      <p:ext uri="{BB962C8B-B14F-4D97-AF65-F5344CB8AC3E}">
        <p14:creationId xmlns:p14="http://schemas.microsoft.com/office/powerpoint/2010/main" val="3133314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F595-741D-4AB5-BB55-4ABDCF679028}"/>
              </a:ext>
            </a:extLst>
          </p:cNvPr>
          <p:cNvSpPr>
            <a:spLocks noGrp="1"/>
          </p:cNvSpPr>
          <p:nvPr>
            <p:ph type="title"/>
          </p:nvPr>
        </p:nvSpPr>
        <p:spPr/>
        <p:txBody>
          <a:bodyPr>
            <a:normAutofit/>
          </a:bodyPr>
          <a:lstStyle/>
          <a:p>
            <a:pPr algn="l"/>
            <a:r>
              <a:rPr lang="en-GB" sz="4800" u="sng" dirty="0"/>
              <a:t>Maze Game – Asset Risks</a:t>
            </a:r>
          </a:p>
        </p:txBody>
      </p:sp>
      <p:pic>
        <p:nvPicPr>
          <p:cNvPr id="5" name="Picture 4">
            <a:extLst>
              <a:ext uri="{FF2B5EF4-FFF2-40B4-BE49-F238E27FC236}">
                <a16:creationId xmlns:a16="http://schemas.microsoft.com/office/drawing/2014/main" id="{47BC1F65-F65C-4661-A319-464247733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655" y="1847964"/>
            <a:ext cx="4400550" cy="3162072"/>
          </a:xfrm>
          <a:prstGeom prst="rect">
            <a:avLst/>
          </a:prstGeom>
        </p:spPr>
      </p:pic>
      <p:pic>
        <p:nvPicPr>
          <p:cNvPr id="6" name="Picture 5">
            <a:extLst>
              <a:ext uri="{FF2B5EF4-FFF2-40B4-BE49-F238E27FC236}">
                <a16:creationId xmlns:a16="http://schemas.microsoft.com/office/drawing/2014/main" id="{370E5557-EC06-4BE3-BF6B-CEA34E2E9DE7}"/>
              </a:ext>
            </a:extLst>
          </p:cNvPr>
          <p:cNvPicPr>
            <a:picLocks noChangeAspect="1"/>
          </p:cNvPicPr>
          <p:nvPr/>
        </p:nvPicPr>
        <p:blipFill>
          <a:blip r:embed="rId3"/>
          <a:stretch>
            <a:fillRect/>
          </a:stretch>
        </p:blipFill>
        <p:spPr>
          <a:xfrm>
            <a:off x="1985962" y="2005012"/>
            <a:ext cx="4600575" cy="2428875"/>
          </a:xfrm>
          <a:prstGeom prst="rect">
            <a:avLst/>
          </a:prstGeom>
        </p:spPr>
      </p:pic>
    </p:spTree>
    <p:extLst>
      <p:ext uri="{BB962C8B-B14F-4D97-AF65-F5344CB8AC3E}">
        <p14:creationId xmlns:p14="http://schemas.microsoft.com/office/powerpoint/2010/main" val="760596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9A66-6ACA-4947-ACFC-9AC3E9EBE6FE}"/>
              </a:ext>
            </a:extLst>
          </p:cNvPr>
          <p:cNvSpPr>
            <a:spLocks noGrp="1"/>
          </p:cNvSpPr>
          <p:nvPr>
            <p:ph type="title"/>
          </p:nvPr>
        </p:nvSpPr>
        <p:spPr/>
        <p:txBody>
          <a:bodyPr>
            <a:normAutofit/>
          </a:bodyPr>
          <a:lstStyle/>
          <a:p>
            <a:pPr algn="l"/>
            <a:r>
              <a:rPr lang="en-GB" sz="4800" u="sng" dirty="0"/>
              <a:t>Management Game</a:t>
            </a:r>
          </a:p>
        </p:txBody>
      </p:sp>
      <p:sp>
        <p:nvSpPr>
          <p:cNvPr id="35" name="Content Placeholder 2">
            <a:extLst>
              <a:ext uri="{FF2B5EF4-FFF2-40B4-BE49-F238E27FC236}">
                <a16:creationId xmlns:a16="http://schemas.microsoft.com/office/drawing/2014/main" id="{FACD82C6-5989-4BC0-A063-3F71D70D155E}"/>
              </a:ext>
            </a:extLst>
          </p:cNvPr>
          <p:cNvSpPr>
            <a:spLocks noGrp="1"/>
          </p:cNvSpPr>
          <p:nvPr>
            <p:ph idx="1"/>
          </p:nvPr>
        </p:nvSpPr>
        <p:spPr>
          <a:xfrm>
            <a:off x="913795" y="1732450"/>
            <a:ext cx="10353762" cy="2472410"/>
          </a:xfrm>
        </p:spPr>
        <p:txBody>
          <a:bodyPr>
            <a:normAutofit lnSpcReduction="10000"/>
          </a:bodyPr>
          <a:lstStyle/>
          <a:p>
            <a:r>
              <a:rPr lang="en-GB" sz="3000" dirty="0">
                <a:effectLst/>
              </a:rPr>
              <a:t>Local coop resource management game where players must coordinate to resolve hazards and manage activities, figuring out the optimal strategy</a:t>
            </a:r>
          </a:p>
          <a:p>
            <a:r>
              <a:rPr lang="en-GB" sz="3000" dirty="0">
                <a:effectLst/>
              </a:rPr>
              <a:t>PC / Console</a:t>
            </a:r>
          </a:p>
          <a:p>
            <a:r>
              <a:rPr lang="en-GB" sz="3000" dirty="0">
                <a:effectLst/>
              </a:rPr>
              <a:t>13 – 24 year old</a:t>
            </a:r>
          </a:p>
          <a:p>
            <a:endParaRPr lang="en-GB" dirty="0">
              <a:effectLst/>
            </a:endParaRPr>
          </a:p>
          <a:p>
            <a:endParaRPr lang="en-GB" dirty="0"/>
          </a:p>
        </p:txBody>
      </p:sp>
      <p:grpSp>
        <p:nvGrpSpPr>
          <p:cNvPr id="34" name="Group 33">
            <a:extLst>
              <a:ext uri="{FF2B5EF4-FFF2-40B4-BE49-F238E27FC236}">
                <a16:creationId xmlns:a16="http://schemas.microsoft.com/office/drawing/2014/main" id="{F095A39F-0910-480A-ADDB-9D07997E5F8B}"/>
              </a:ext>
            </a:extLst>
          </p:cNvPr>
          <p:cNvGrpSpPr/>
          <p:nvPr/>
        </p:nvGrpSpPr>
        <p:grpSpPr>
          <a:xfrm>
            <a:off x="3873841" y="3655418"/>
            <a:ext cx="8111495" cy="2867923"/>
            <a:chOff x="4162401" y="2375804"/>
            <a:chExt cx="8111495" cy="2867923"/>
          </a:xfrm>
        </p:grpSpPr>
        <p:sp>
          <p:nvSpPr>
            <p:cNvPr id="5" name="TextBox 4">
              <a:extLst>
                <a:ext uri="{FF2B5EF4-FFF2-40B4-BE49-F238E27FC236}">
                  <a16:creationId xmlns:a16="http://schemas.microsoft.com/office/drawing/2014/main" id="{73F3B4F7-8DBE-4D8B-87AC-30055515F2F2}"/>
                </a:ext>
              </a:extLst>
            </p:cNvPr>
            <p:cNvSpPr txBox="1"/>
            <p:nvPr/>
          </p:nvSpPr>
          <p:spPr>
            <a:xfrm>
              <a:off x="5013303" y="2375804"/>
              <a:ext cx="2154746" cy="400110"/>
            </a:xfrm>
            <a:prstGeom prst="rect">
              <a:avLst/>
            </a:prstGeom>
            <a:noFill/>
          </p:spPr>
          <p:txBody>
            <a:bodyPr wrap="square" rtlCol="0">
              <a:spAutoFit/>
            </a:bodyPr>
            <a:lstStyle/>
            <a:p>
              <a:r>
                <a:rPr lang="en-GB" sz="2000" dirty="0"/>
                <a:t>Assess problem</a:t>
              </a:r>
            </a:p>
          </p:txBody>
        </p:sp>
        <p:cxnSp>
          <p:nvCxnSpPr>
            <p:cNvPr id="8" name="Straight Arrow Connector 7">
              <a:extLst>
                <a:ext uri="{FF2B5EF4-FFF2-40B4-BE49-F238E27FC236}">
                  <a16:creationId xmlns:a16="http://schemas.microsoft.com/office/drawing/2014/main" id="{FC449125-8E8A-464A-90EB-768E08C10ADF}"/>
                </a:ext>
              </a:extLst>
            </p:cNvPr>
            <p:cNvCxnSpPr>
              <a:cxnSpLocks/>
            </p:cNvCxnSpPr>
            <p:nvPr/>
          </p:nvCxnSpPr>
          <p:spPr>
            <a:xfrm>
              <a:off x="7223282" y="2596009"/>
              <a:ext cx="18191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275FBE9-215B-47AE-A2A4-8CE3E5438D67}"/>
                </a:ext>
              </a:extLst>
            </p:cNvPr>
            <p:cNvSpPr txBox="1"/>
            <p:nvPr/>
          </p:nvSpPr>
          <p:spPr>
            <a:xfrm>
              <a:off x="9225345" y="2395954"/>
              <a:ext cx="2885942" cy="400110"/>
            </a:xfrm>
            <a:prstGeom prst="rect">
              <a:avLst/>
            </a:prstGeom>
            <a:noFill/>
          </p:spPr>
          <p:txBody>
            <a:bodyPr wrap="square" rtlCol="0">
              <a:spAutoFit/>
            </a:bodyPr>
            <a:lstStyle/>
            <a:p>
              <a:r>
                <a:rPr lang="en-GB" sz="2000" dirty="0"/>
                <a:t>Communicate with team</a:t>
              </a:r>
            </a:p>
          </p:txBody>
        </p:sp>
        <p:sp>
          <p:nvSpPr>
            <p:cNvPr id="10" name="TextBox 9">
              <a:extLst>
                <a:ext uri="{FF2B5EF4-FFF2-40B4-BE49-F238E27FC236}">
                  <a16:creationId xmlns:a16="http://schemas.microsoft.com/office/drawing/2014/main" id="{12352280-FC68-440A-836D-B5546E440DD1}"/>
                </a:ext>
              </a:extLst>
            </p:cNvPr>
            <p:cNvSpPr txBox="1"/>
            <p:nvPr/>
          </p:nvSpPr>
          <p:spPr>
            <a:xfrm>
              <a:off x="9571885" y="4843617"/>
              <a:ext cx="2702011" cy="400110"/>
            </a:xfrm>
            <a:prstGeom prst="rect">
              <a:avLst/>
            </a:prstGeom>
            <a:noFill/>
          </p:spPr>
          <p:txBody>
            <a:bodyPr wrap="square" rtlCol="0">
              <a:spAutoFit/>
            </a:bodyPr>
            <a:lstStyle/>
            <a:p>
              <a:r>
                <a:rPr lang="en-GB" sz="2000" dirty="0"/>
                <a:t>Work towards solution</a:t>
              </a:r>
            </a:p>
          </p:txBody>
        </p:sp>
        <p:sp>
          <p:nvSpPr>
            <p:cNvPr id="11" name="TextBox 10">
              <a:extLst>
                <a:ext uri="{FF2B5EF4-FFF2-40B4-BE49-F238E27FC236}">
                  <a16:creationId xmlns:a16="http://schemas.microsoft.com/office/drawing/2014/main" id="{7EA35D3F-8CF7-49FC-90C2-FCD9707CBB82}"/>
                </a:ext>
              </a:extLst>
            </p:cNvPr>
            <p:cNvSpPr txBox="1"/>
            <p:nvPr/>
          </p:nvSpPr>
          <p:spPr>
            <a:xfrm>
              <a:off x="4162401" y="4506629"/>
              <a:ext cx="4224155" cy="707886"/>
            </a:xfrm>
            <a:prstGeom prst="rect">
              <a:avLst/>
            </a:prstGeom>
            <a:noFill/>
          </p:spPr>
          <p:txBody>
            <a:bodyPr wrap="square" rtlCol="0">
              <a:spAutoFit/>
            </a:bodyPr>
            <a:lstStyle/>
            <a:p>
              <a:r>
                <a:rPr lang="en-GB" sz="2000" dirty="0"/>
                <a:t>Survive </a:t>
              </a:r>
            </a:p>
            <a:p>
              <a:r>
                <a:rPr lang="en-GB" sz="2000" dirty="0"/>
                <a:t>(survive level, earn upgrade/reward)</a:t>
              </a:r>
            </a:p>
          </p:txBody>
        </p:sp>
        <p:cxnSp>
          <p:nvCxnSpPr>
            <p:cNvPr id="13" name="Straight Arrow Connector 12">
              <a:extLst>
                <a:ext uri="{FF2B5EF4-FFF2-40B4-BE49-F238E27FC236}">
                  <a16:creationId xmlns:a16="http://schemas.microsoft.com/office/drawing/2014/main" id="{909F45C9-1910-444A-AACB-2BE3E03EEE02}"/>
                </a:ext>
              </a:extLst>
            </p:cNvPr>
            <p:cNvCxnSpPr>
              <a:cxnSpLocks/>
            </p:cNvCxnSpPr>
            <p:nvPr/>
          </p:nvCxnSpPr>
          <p:spPr>
            <a:xfrm>
              <a:off x="11388436" y="3011055"/>
              <a:ext cx="0" cy="15741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30FC41-5A2F-42B0-8E87-90833F9E7CE6}"/>
                </a:ext>
              </a:extLst>
            </p:cNvPr>
            <p:cNvCxnSpPr>
              <a:cxnSpLocks/>
            </p:cNvCxnSpPr>
            <p:nvPr/>
          </p:nvCxnSpPr>
          <p:spPr>
            <a:xfrm flipV="1">
              <a:off x="5819890" y="2872509"/>
              <a:ext cx="0" cy="1533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4237E2E-2865-4EAE-9B67-A1C5EA4BB2C7}"/>
                </a:ext>
              </a:extLst>
            </p:cNvPr>
            <p:cNvCxnSpPr>
              <a:cxnSpLocks/>
            </p:cNvCxnSpPr>
            <p:nvPr/>
          </p:nvCxnSpPr>
          <p:spPr>
            <a:xfrm flipH="1">
              <a:off x="8368146" y="5043672"/>
              <a:ext cx="1052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FC2362A-F067-4D40-B542-94465388FDC1}"/>
                </a:ext>
              </a:extLst>
            </p:cNvPr>
            <p:cNvSpPr txBox="1"/>
            <p:nvPr/>
          </p:nvSpPr>
          <p:spPr>
            <a:xfrm>
              <a:off x="7697255" y="3328026"/>
              <a:ext cx="1920812" cy="646331"/>
            </a:xfrm>
            <a:prstGeom prst="rect">
              <a:avLst/>
            </a:prstGeom>
            <a:noFill/>
            <a:ln>
              <a:solidFill>
                <a:schemeClr val="tx1"/>
              </a:solidFill>
            </a:ln>
          </p:spPr>
          <p:txBody>
            <a:bodyPr wrap="square" rtlCol="0">
              <a:spAutoFit/>
            </a:bodyPr>
            <a:lstStyle/>
            <a:p>
              <a:r>
                <a:rPr lang="en-GB" dirty="0"/>
                <a:t>Increase pressure, cause panic</a:t>
              </a:r>
            </a:p>
          </p:txBody>
        </p:sp>
      </p:grpSp>
    </p:spTree>
    <p:extLst>
      <p:ext uri="{BB962C8B-B14F-4D97-AF65-F5344CB8AC3E}">
        <p14:creationId xmlns:p14="http://schemas.microsoft.com/office/powerpoint/2010/main" val="1289950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265E-2973-485E-9339-ABB16C08653D}"/>
              </a:ext>
            </a:extLst>
          </p:cNvPr>
          <p:cNvSpPr>
            <a:spLocks noGrp="1"/>
          </p:cNvSpPr>
          <p:nvPr>
            <p:ph type="title"/>
          </p:nvPr>
        </p:nvSpPr>
        <p:spPr/>
        <p:txBody>
          <a:bodyPr>
            <a:normAutofit/>
          </a:bodyPr>
          <a:lstStyle/>
          <a:p>
            <a:pPr algn="l"/>
            <a:r>
              <a:rPr lang="en-GB" sz="4800" u="sng" dirty="0"/>
              <a:t>Management Game - Audience</a:t>
            </a:r>
          </a:p>
        </p:txBody>
      </p:sp>
      <p:sp>
        <p:nvSpPr>
          <p:cNvPr id="3" name="Content Placeholder 2">
            <a:extLst>
              <a:ext uri="{FF2B5EF4-FFF2-40B4-BE49-F238E27FC236}">
                <a16:creationId xmlns:a16="http://schemas.microsoft.com/office/drawing/2014/main" id="{DD6B26BC-25FC-4061-BF53-6239D7DFCDF6}"/>
              </a:ext>
            </a:extLst>
          </p:cNvPr>
          <p:cNvSpPr>
            <a:spLocks noGrp="1"/>
          </p:cNvSpPr>
          <p:nvPr>
            <p:ph idx="1"/>
          </p:nvPr>
        </p:nvSpPr>
        <p:spPr/>
        <p:txBody>
          <a:bodyPr>
            <a:normAutofit/>
          </a:bodyPr>
          <a:lstStyle/>
          <a:p>
            <a:r>
              <a:rPr lang="en-GB" sz="3000" dirty="0"/>
              <a:t>Psychographic – 13–24yo male, frequently has visitors, focused and goal oriented</a:t>
            </a:r>
          </a:p>
          <a:p>
            <a:r>
              <a:rPr lang="en-GB" sz="3000" dirty="0"/>
              <a:t>Skill level</a:t>
            </a:r>
          </a:p>
          <a:p>
            <a:r>
              <a:rPr lang="en-GB" sz="3000" dirty="0"/>
              <a:t>Social Achievers</a:t>
            </a:r>
          </a:p>
          <a:p>
            <a:r>
              <a:rPr lang="en-GB" sz="3000" dirty="0"/>
              <a:t>Hard fun, people fun, serious fun</a:t>
            </a:r>
          </a:p>
          <a:p>
            <a:endParaRPr lang="en-GB" dirty="0"/>
          </a:p>
        </p:txBody>
      </p:sp>
    </p:spTree>
    <p:extLst>
      <p:ext uri="{BB962C8B-B14F-4D97-AF65-F5344CB8AC3E}">
        <p14:creationId xmlns:p14="http://schemas.microsoft.com/office/powerpoint/2010/main" val="1625581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D5AF-AD38-42AB-AB79-006739524CD7}"/>
              </a:ext>
            </a:extLst>
          </p:cNvPr>
          <p:cNvSpPr>
            <a:spLocks noGrp="1"/>
          </p:cNvSpPr>
          <p:nvPr>
            <p:ph type="title"/>
          </p:nvPr>
        </p:nvSpPr>
        <p:spPr/>
        <p:txBody>
          <a:bodyPr>
            <a:normAutofit/>
          </a:bodyPr>
          <a:lstStyle/>
          <a:p>
            <a:pPr algn="l"/>
            <a:r>
              <a:rPr lang="en-GB" sz="4800" u="sng" dirty="0"/>
              <a:t>Management Game - Prototype</a:t>
            </a:r>
          </a:p>
        </p:txBody>
      </p:sp>
      <p:pic>
        <p:nvPicPr>
          <p:cNvPr id="4" name="management">
            <a:hlinkClick r:id="" action="ppaction://media"/>
            <a:extLst>
              <a:ext uri="{FF2B5EF4-FFF2-40B4-BE49-F238E27FC236}">
                <a16:creationId xmlns:a16="http://schemas.microsoft.com/office/drawing/2014/main" id="{69858410-8EAE-49A9-B738-C3136528C8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56108" y="1580050"/>
            <a:ext cx="6269136" cy="5224280"/>
          </a:xfrm>
          <a:prstGeom prst="rect">
            <a:avLst/>
          </a:prstGeom>
        </p:spPr>
      </p:pic>
    </p:spTree>
    <p:extLst>
      <p:ext uri="{BB962C8B-B14F-4D97-AF65-F5344CB8AC3E}">
        <p14:creationId xmlns:p14="http://schemas.microsoft.com/office/powerpoint/2010/main" val="79027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83B9-E19C-49A7-B372-DD7CA0D98A93}"/>
              </a:ext>
            </a:extLst>
          </p:cNvPr>
          <p:cNvSpPr>
            <a:spLocks noGrp="1"/>
          </p:cNvSpPr>
          <p:nvPr>
            <p:ph type="title"/>
          </p:nvPr>
        </p:nvSpPr>
        <p:spPr/>
        <p:txBody>
          <a:bodyPr>
            <a:normAutofit/>
          </a:bodyPr>
          <a:lstStyle/>
          <a:p>
            <a:pPr algn="l"/>
            <a:r>
              <a:rPr lang="en-GB" sz="4800" u="sng" dirty="0"/>
              <a:t>Management Game - Project</a:t>
            </a:r>
          </a:p>
        </p:txBody>
      </p:sp>
      <p:sp>
        <p:nvSpPr>
          <p:cNvPr id="3" name="Content Placeholder 2">
            <a:extLst>
              <a:ext uri="{FF2B5EF4-FFF2-40B4-BE49-F238E27FC236}">
                <a16:creationId xmlns:a16="http://schemas.microsoft.com/office/drawing/2014/main" id="{D02E130F-9C62-4766-B7EB-0A2137E10F24}"/>
              </a:ext>
            </a:extLst>
          </p:cNvPr>
          <p:cNvSpPr>
            <a:spLocks noGrp="1"/>
          </p:cNvSpPr>
          <p:nvPr>
            <p:ph idx="1"/>
          </p:nvPr>
        </p:nvSpPr>
        <p:spPr/>
        <p:txBody>
          <a:bodyPr>
            <a:normAutofit/>
          </a:bodyPr>
          <a:lstStyle/>
          <a:p>
            <a:r>
              <a:rPr lang="en-GB" sz="3000" dirty="0"/>
              <a:t>Risks: level design, visual assets, telegraphing, playtesting</a:t>
            </a:r>
          </a:p>
          <a:p>
            <a:endParaRPr lang="en-GB" sz="3000" dirty="0"/>
          </a:p>
          <a:p>
            <a:r>
              <a:rPr lang="en-GB" sz="3000" dirty="0"/>
              <a:t>Mitigate</a:t>
            </a:r>
          </a:p>
          <a:p>
            <a:endParaRPr lang="en-GB" sz="3000" dirty="0"/>
          </a:p>
          <a:p>
            <a:r>
              <a:rPr lang="en-GB" sz="3000" dirty="0"/>
              <a:t>Schedule</a:t>
            </a:r>
          </a:p>
          <a:p>
            <a:endParaRPr lang="en-GB" dirty="0"/>
          </a:p>
        </p:txBody>
      </p:sp>
    </p:spTree>
    <p:extLst>
      <p:ext uri="{BB962C8B-B14F-4D97-AF65-F5344CB8AC3E}">
        <p14:creationId xmlns:p14="http://schemas.microsoft.com/office/powerpoint/2010/main" val="872039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46DBA-07B6-46A6-B4E4-1A1C71860D9D}"/>
              </a:ext>
            </a:extLst>
          </p:cNvPr>
          <p:cNvSpPr>
            <a:spLocks noGrp="1"/>
          </p:cNvSpPr>
          <p:nvPr>
            <p:ph type="title"/>
          </p:nvPr>
        </p:nvSpPr>
        <p:spPr/>
        <p:txBody>
          <a:bodyPr>
            <a:normAutofit/>
          </a:bodyPr>
          <a:lstStyle/>
          <a:p>
            <a:pPr algn="l"/>
            <a:r>
              <a:rPr lang="en-GB" sz="4800" u="sng" dirty="0"/>
              <a:t>Management Game – Primary Risk</a:t>
            </a:r>
          </a:p>
        </p:txBody>
      </p:sp>
      <p:pic>
        <p:nvPicPr>
          <p:cNvPr id="4" name="Content Placeholder 3">
            <a:extLst>
              <a:ext uri="{FF2B5EF4-FFF2-40B4-BE49-F238E27FC236}">
                <a16:creationId xmlns:a16="http://schemas.microsoft.com/office/drawing/2014/main" id="{60CF679A-D0DA-476E-86C0-8B9ED6E47D24}"/>
              </a:ext>
            </a:extLst>
          </p:cNvPr>
          <p:cNvPicPr>
            <a:picLocks noGrp="1" noChangeAspect="1"/>
          </p:cNvPicPr>
          <p:nvPr>
            <p:ph idx="1"/>
          </p:nvPr>
        </p:nvPicPr>
        <p:blipFill>
          <a:blip r:embed="rId2"/>
          <a:stretch>
            <a:fillRect/>
          </a:stretch>
        </p:blipFill>
        <p:spPr>
          <a:xfrm>
            <a:off x="3281642" y="1846263"/>
            <a:ext cx="5689042" cy="4022725"/>
          </a:xfrm>
          <a:prstGeom prst="rect">
            <a:avLst/>
          </a:prstGeom>
        </p:spPr>
      </p:pic>
      <p:pic>
        <p:nvPicPr>
          <p:cNvPr id="5" name="Picture 4">
            <a:extLst>
              <a:ext uri="{FF2B5EF4-FFF2-40B4-BE49-F238E27FC236}">
                <a16:creationId xmlns:a16="http://schemas.microsoft.com/office/drawing/2014/main" id="{771E6E99-FB73-4D59-857B-7EE226F6E092}"/>
              </a:ext>
            </a:extLst>
          </p:cNvPr>
          <p:cNvPicPr>
            <a:picLocks noChangeAspect="1"/>
          </p:cNvPicPr>
          <p:nvPr/>
        </p:nvPicPr>
        <p:blipFill>
          <a:blip r:embed="rId3"/>
          <a:stretch>
            <a:fillRect/>
          </a:stretch>
        </p:blipFill>
        <p:spPr>
          <a:xfrm>
            <a:off x="391219" y="4097648"/>
            <a:ext cx="3086525" cy="2572104"/>
          </a:xfrm>
          <a:prstGeom prst="rect">
            <a:avLst/>
          </a:prstGeom>
        </p:spPr>
      </p:pic>
      <p:pic>
        <p:nvPicPr>
          <p:cNvPr id="7" name="Picture 6">
            <a:extLst>
              <a:ext uri="{FF2B5EF4-FFF2-40B4-BE49-F238E27FC236}">
                <a16:creationId xmlns:a16="http://schemas.microsoft.com/office/drawing/2014/main" id="{E916A176-2430-483A-8CF7-056DCF30905D}"/>
              </a:ext>
            </a:extLst>
          </p:cNvPr>
          <p:cNvPicPr>
            <a:picLocks noChangeAspect="1"/>
          </p:cNvPicPr>
          <p:nvPr/>
        </p:nvPicPr>
        <p:blipFill>
          <a:blip r:embed="rId4"/>
          <a:stretch>
            <a:fillRect/>
          </a:stretch>
        </p:blipFill>
        <p:spPr>
          <a:xfrm>
            <a:off x="4038601" y="4357326"/>
            <a:ext cx="3007030" cy="2382381"/>
          </a:xfrm>
          <a:prstGeom prst="rect">
            <a:avLst/>
          </a:prstGeom>
        </p:spPr>
      </p:pic>
      <p:pic>
        <p:nvPicPr>
          <p:cNvPr id="3" name="Picture 2">
            <a:extLst>
              <a:ext uri="{FF2B5EF4-FFF2-40B4-BE49-F238E27FC236}">
                <a16:creationId xmlns:a16="http://schemas.microsoft.com/office/drawing/2014/main" id="{95946B30-1165-439C-A0A5-842432E21606}"/>
              </a:ext>
            </a:extLst>
          </p:cNvPr>
          <p:cNvPicPr>
            <a:picLocks noChangeAspect="1"/>
          </p:cNvPicPr>
          <p:nvPr/>
        </p:nvPicPr>
        <p:blipFill>
          <a:blip r:embed="rId5"/>
          <a:stretch>
            <a:fillRect/>
          </a:stretch>
        </p:blipFill>
        <p:spPr>
          <a:xfrm>
            <a:off x="119041" y="1715267"/>
            <a:ext cx="3919560" cy="2212473"/>
          </a:xfrm>
          <a:prstGeom prst="rect">
            <a:avLst/>
          </a:prstGeom>
        </p:spPr>
      </p:pic>
      <p:pic>
        <p:nvPicPr>
          <p:cNvPr id="6" name="Picture 5">
            <a:extLst>
              <a:ext uri="{FF2B5EF4-FFF2-40B4-BE49-F238E27FC236}">
                <a16:creationId xmlns:a16="http://schemas.microsoft.com/office/drawing/2014/main" id="{8C0C45C3-ED75-444B-90AA-7649E0E0B3FF}"/>
              </a:ext>
            </a:extLst>
          </p:cNvPr>
          <p:cNvPicPr>
            <a:picLocks noChangeAspect="1"/>
          </p:cNvPicPr>
          <p:nvPr/>
        </p:nvPicPr>
        <p:blipFill>
          <a:blip r:embed="rId6"/>
          <a:stretch>
            <a:fillRect/>
          </a:stretch>
        </p:blipFill>
        <p:spPr>
          <a:xfrm>
            <a:off x="7546715" y="1580050"/>
            <a:ext cx="3955550" cy="2182962"/>
          </a:xfrm>
          <a:prstGeom prst="rect">
            <a:avLst/>
          </a:prstGeom>
        </p:spPr>
      </p:pic>
      <p:pic>
        <p:nvPicPr>
          <p:cNvPr id="8" name="Picture 7">
            <a:extLst>
              <a:ext uri="{FF2B5EF4-FFF2-40B4-BE49-F238E27FC236}">
                <a16:creationId xmlns:a16="http://schemas.microsoft.com/office/drawing/2014/main" id="{E0DD9DDC-1065-410E-8D27-9BA84ABD83BC}"/>
              </a:ext>
            </a:extLst>
          </p:cNvPr>
          <p:cNvPicPr>
            <a:picLocks noChangeAspect="1"/>
          </p:cNvPicPr>
          <p:nvPr/>
        </p:nvPicPr>
        <p:blipFill>
          <a:blip r:embed="rId7"/>
          <a:stretch>
            <a:fillRect/>
          </a:stretch>
        </p:blipFill>
        <p:spPr>
          <a:xfrm>
            <a:off x="4145047" y="1450586"/>
            <a:ext cx="2840811" cy="2771523"/>
          </a:xfrm>
          <a:prstGeom prst="rect">
            <a:avLst/>
          </a:prstGeom>
        </p:spPr>
      </p:pic>
    </p:spTree>
    <p:extLst>
      <p:ext uri="{BB962C8B-B14F-4D97-AF65-F5344CB8AC3E}">
        <p14:creationId xmlns:p14="http://schemas.microsoft.com/office/powerpoint/2010/main" val="1280595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265E-2973-485E-9339-ABB16C08653D}"/>
              </a:ext>
            </a:extLst>
          </p:cNvPr>
          <p:cNvSpPr>
            <a:spLocks noGrp="1"/>
          </p:cNvSpPr>
          <p:nvPr>
            <p:ph type="title"/>
          </p:nvPr>
        </p:nvSpPr>
        <p:spPr/>
        <p:txBody>
          <a:bodyPr>
            <a:normAutofit/>
          </a:bodyPr>
          <a:lstStyle/>
          <a:p>
            <a:pPr algn="l"/>
            <a:r>
              <a:rPr lang="en-GB" sz="4800" u="sng" dirty="0"/>
              <a:t>Tether Game</a:t>
            </a:r>
          </a:p>
        </p:txBody>
      </p:sp>
      <p:sp>
        <p:nvSpPr>
          <p:cNvPr id="3" name="Content Placeholder 2">
            <a:extLst>
              <a:ext uri="{FF2B5EF4-FFF2-40B4-BE49-F238E27FC236}">
                <a16:creationId xmlns:a16="http://schemas.microsoft.com/office/drawing/2014/main" id="{DD6B26BC-25FC-4061-BF53-6239D7DFCDF6}"/>
              </a:ext>
            </a:extLst>
          </p:cNvPr>
          <p:cNvSpPr>
            <a:spLocks noGrp="1"/>
          </p:cNvSpPr>
          <p:nvPr>
            <p:ph idx="1"/>
          </p:nvPr>
        </p:nvSpPr>
        <p:spPr/>
        <p:txBody>
          <a:bodyPr>
            <a:normAutofit/>
          </a:bodyPr>
          <a:lstStyle/>
          <a:p>
            <a:r>
              <a:rPr lang="en-GB" sz="3000" dirty="0">
                <a:effectLst/>
              </a:rPr>
              <a:t>Local coop physics game where players must effect movement through interaction with their partner to progress through the level, avoiding hazards and gathering collectibles</a:t>
            </a:r>
          </a:p>
          <a:p>
            <a:r>
              <a:rPr lang="en-GB" sz="3000" dirty="0"/>
              <a:t>PC / Console</a:t>
            </a:r>
          </a:p>
          <a:p>
            <a:r>
              <a:rPr lang="en-GB" sz="3000" dirty="0"/>
              <a:t>13 – 24 years old, male</a:t>
            </a:r>
          </a:p>
          <a:p>
            <a:endParaRPr lang="en-GB" dirty="0"/>
          </a:p>
          <a:p>
            <a:endParaRPr lang="en-GB" dirty="0"/>
          </a:p>
          <a:p>
            <a:endParaRPr lang="en-GB" dirty="0"/>
          </a:p>
        </p:txBody>
      </p:sp>
    </p:spTree>
    <p:extLst>
      <p:ext uri="{BB962C8B-B14F-4D97-AF65-F5344CB8AC3E}">
        <p14:creationId xmlns:p14="http://schemas.microsoft.com/office/powerpoint/2010/main" val="3533754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A96A-5693-4AD6-9FD2-A0AA62FA7229}"/>
              </a:ext>
            </a:extLst>
          </p:cNvPr>
          <p:cNvSpPr>
            <a:spLocks noGrp="1"/>
          </p:cNvSpPr>
          <p:nvPr>
            <p:ph type="title"/>
          </p:nvPr>
        </p:nvSpPr>
        <p:spPr/>
        <p:txBody>
          <a:bodyPr/>
          <a:lstStyle/>
          <a:p>
            <a:pPr algn="l"/>
            <a:r>
              <a:rPr lang="en-GB" u="sng" dirty="0"/>
              <a:t>Tether Game – Game loop</a:t>
            </a:r>
          </a:p>
        </p:txBody>
      </p:sp>
      <p:grpSp>
        <p:nvGrpSpPr>
          <p:cNvPr id="4" name="Group 3">
            <a:extLst>
              <a:ext uri="{FF2B5EF4-FFF2-40B4-BE49-F238E27FC236}">
                <a16:creationId xmlns:a16="http://schemas.microsoft.com/office/drawing/2014/main" id="{97770E83-4197-4F16-8415-92A763F07392}"/>
              </a:ext>
            </a:extLst>
          </p:cNvPr>
          <p:cNvGrpSpPr/>
          <p:nvPr/>
        </p:nvGrpSpPr>
        <p:grpSpPr>
          <a:xfrm>
            <a:off x="1884288" y="2443303"/>
            <a:ext cx="8412775" cy="3043097"/>
            <a:chOff x="3694867" y="1689463"/>
            <a:chExt cx="8412775" cy="3043097"/>
          </a:xfrm>
        </p:grpSpPr>
        <p:sp>
          <p:nvSpPr>
            <p:cNvPr id="5" name="TextBox 4">
              <a:extLst>
                <a:ext uri="{FF2B5EF4-FFF2-40B4-BE49-F238E27FC236}">
                  <a16:creationId xmlns:a16="http://schemas.microsoft.com/office/drawing/2014/main" id="{E414C8F2-7066-49EC-BC9B-2710A954D665}"/>
                </a:ext>
              </a:extLst>
            </p:cNvPr>
            <p:cNvSpPr txBox="1"/>
            <p:nvPr/>
          </p:nvSpPr>
          <p:spPr>
            <a:xfrm>
              <a:off x="9128647" y="1725331"/>
              <a:ext cx="2885942" cy="400110"/>
            </a:xfrm>
            <a:prstGeom prst="rect">
              <a:avLst/>
            </a:prstGeom>
            <a:noFill/>
          </p:spPr>
          <p:txBody>
            <a:bodyPr wrap="square" rtlCol="0">
              <a:spAutoFit/>
            </a:bodyPr>
            <a:lstStyle/>
            <a:p>
              <a:r>
                <a:rPr lang="en-GB" sz="2000" dirty="0"/>
                <a:t>Communicate with team</a:t>
              </a:r>
            </a:p>
          </p:txBody>
        </p:sp>
        <p:grpSp>
          <p:nvGrpSpPr>
            <p:cNvPr id="6" name="Group 5">
              <a:extLst>
                <a:ext uri="{FF2B5EF4-FFF2-40B4-BE49-F238E27FC236}">
                  <a16:creationId xmlns:a16="http://schemas.microsoft.com/office/drawing/2014/main" id="{3B484C20-55A8-4D27-962D-1DC84DB5F4A1}"/>
                </a:ext>
              </a:extLst>
            </p:cNvPr>
            <p:cNvGrpSpPr/>
            <p:nvPr/>
          </p:nvGrpSpPr>
          <p:grpSpPr>
            <a:xfrm>
              <a:off x="3694867" y="1689463"/>
              <a:ext cx="8412775" cy="3043097"/>
              <a:chOff x="3694867" y="1689463"/>
              <a:chExt cx="8412775" cy="3043097"/>
            </a:xfrm>
          </p:grpSpPr>
          <p:sp>
            <p:nvSpPr>
              <p:cNvPr id="7" name="TextBox 6">
                <a:extLst>
                  <a:ext uri="{FF2B5EF4-FFF2-40B4-BE49-F238E27FC236}">
                    <a16:creationId xmlns:a16="http://schemas.microsoft.com/office/drawing/2014/main" id="{AB9E9C98-D458-4FE2-9A31-3C8CA7F1839D}"/>
                  </a:ext>
                </a:extLst>
              </p:cNvPr>
              <p:cNvSpPr txBox="1"/>
              <p:nvPr/>
            </p:nvSpPr>
            <p:spPr>
              <a:xfrm>
                <a:off x="4609080" y="1689463"/>
                <a:ext cx="2154746" cy="400110"/>
              </a:xfrm>
              <a:prstGeom prst="rect">
                <a:avLst/>
              </a:prstGeom>
              <a:noFill/>
            </p:spPr>
            <p:txBody>
              <a:bodyPr wrap="square" rtlCol="0">
                <a:spAutoFit/>
              </a:bodyPr>
              <a:lstStyle/>
              <a:p>
                <a:r>
                  <a:rPr lang="en-GB" sz="2000" dirty="0"/>
                  <a:t>Assess problem</a:t>
                </a:r>
              </a:p>
            </p:txBody>
          </p:sp>
          <p:cxnSp>
            <p:nvCxnSpPr>
              <p:cNvPr id="8" name="Straight Arrow Connector 7">
                <a:extLst>
                  <a:ext uri="{FF2B5EF4-FFF2-40B4-BE49-F238E27FC236}">
                    <a16:creationId xmlns:a16="http://schemas.microsoft.com/office/drawing/2014/main" id="{4970B7CE-CC55-48D7-8E2C-021DC6A78440}"/>
                  </a:ext>
                </a:extLst>
              </p:cNvPr>
              <p:cNvCxnSpPr>
                <a:cxnSpLocks/>
              </p:cNvCxnSpPr>
              <p:nvPr/>
            </p:nvCxnSpPr>
            <p:spPr>
              <a:xfrm>
                <a:off x="6539345" y="1912267"/>
                <a:ext cx="242916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1EBF07-6243-48D5-A5BB-10466AC7A620}"/>
                  </a:ext>
                </a:extLst>
              </p:cNvPr>
              <p:cNvSpPr txBox="1"/>
              <p:nvPr/>
            </p:nvSpPr>
            <p:spPr>
              <a:xfrm>
                <a:off x="9405631" y="4123132"/>
                <a:ext cx="2702011" cy="400110"/>
              </a:xfrm>
              <a:prstGeom prst="rect">
                <a:avLst/>
              </a:prstGeom>
              <a:noFill/>
            </p:spPr>
            <p:txBody>
              <a:bodyPr wrap="square" rtlCol="0">
                <a:spAutoFit/>
              </a:bodyPr>
              <a:lstStyle/>
              <a:p>
                <a:r>
                  <a:rPr lang="en-GB" sz="2000" dirty="0"/>
                  <a:t>Work towards solution</a:t>
                </a:r>
              </a:p>
            </p:txBody>
          </p:sp>
          <p:sp>
            <p:nvSpPr>
              <p:cNvPr id="10" name="TextBox 9">
                <a:extLst>
                  <a:ext uri="{FF2B5EF4-FFF2-40B4-BE49-F238E27FC236}">
                    <a16:creationId xmlns:a16="http://schemas.microsoft.com/office/drawing/2014/main" id="{63A08B97-8093-4529-859E-D87DE8DB2844}"/>
                  </a:ext>
                </a:extLst>
              </p:cNvPr>
              <p:cNvSpPr txBox="1"/>
              <p:nvPr/>
            </p:nvSpPr>
            <p:spPr>
              <a:xfrm>
                <a:off x="3694867" y="3716897"/>
                <a:ext cx="5937625" cy="1015663"/>
              </a:xfrm>
              <a:prstGeom prst="rect">
                <a:avLst/>
              </a:prstGeom>
              <a:noFill/>
            </p:spPr>
            <p:txBody>
              <a:bodyPr wrap="square" rtlCol="0">
                <a:spAutoFit/>
              </a:bodyPr>
              <a:lstStyle/>
              <a:p>
                <a:r>
                  <a:rPr lang="en-GB" sz="2000" dirty="0"/>
                  <a:t>Progress through level </a:t>
                </a:r>
              </a:p>
              <a:p>
                <a:r>
                  <a:rPr lang="en-GB" sz="2000" dirty="0"/>
                  <a:t>(Complete level to unlock new challenges, </a:t>
                </a:r>
              </a:p>
              <a:p>
                <a:r>
                  <a:rPr lang="en-GB" sz="2000" dirty="0"/>
                  <a:t>new tools)</a:t>
                </a:r>
              </a:p>
            </p:txBody>
          </p:sp>
          <p:cxnSp>
            <p:nvCxnSpPr>
              <p:cNvPr id="11" name="Straight Arrow Connector 10">
                <a:extLst>
                  <a:ext uri="{FF2B5EF4-FFF2-40B4-BE49-F238E27FC236}">
                    <a16:creationId xmlns:a16="http://schemas.microsoft.com/office/drawing/2014/main" id="{4BBE291F-E9B9-4170-8DF9-FD40E24F516A}"/>
                  </a:ext>
                </a:extLst>
              </p:cNvPr>
              <p:cNvCxnSpPr>
                <a:cxnSpLocks/>
              </p:cNvCxnSpPr>
              <p:nvPr/>
            </p:nvCxnSpPr>
            <p:spPr>
              <a:xfrm>
                <a:off x="11693236" y="2270722"/>
                <a:ext cx="0" cy="1698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5616FCC-13E9-4C02-8594-17C78BB22132}"/>
                  </a:ext>
                </a:extLst>
              </p:cNvPr>
              <p:cNvCxnSpPr>
                <a:cxnSpLocks/>
              </p:cNvCxnSpPr>
              <p:nvPr/>
            </p:nvCxnSpPr>
            <p:spPr>
              <a:xfrm flipV="1">
                <a:off x="5560291" y="2241813"/>
                <a:ext cx="0" cy="1439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61BE534-FC16-4604-85FC-295842419FCF}"/>
                  </a:ext>
                </a:extLst>
              </p:cNvPr>
              <p:cNvCxnSpPr>
                <a:cxnSpLocks/>
              </p:cNvCxnSpPr>
              <p:nvPr/>
            </p:nvCxnSpPr>
            <p:spPr>
              <a:xfrm flipH="1">
                <a:off x="8423564" y="4323187"/>
                <a:ext cx="8882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55525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9A66-6ACA-4947-ACFC-9AC3E9EBE6FE}"/>
              </a:ext>
            </a:extLst>
          </p:cNvPr>
          <p:cNvSpPr>
            <a:spLocks noGrp="1"/>
          </p:cNvSpPr>
          <p:nvPr>
            <p:ph type="title"/>
          </p:nvPr>
        </p:nvSpPr>
        <p:spPr/>
        <p:txBody>
          <a:bodyPr>
            <a:normAutofit/>
          </a:bodyPr>
          <a:lstStyle/>
          <a:p>
            <a:pPr algn="l"/>
            <a:r>
              <a:rPr lang="en-GB" sz="4800" u="sng" dirty="0"/>
              <a:t>Tether Game - Audience</a:t>
            </a:r>
          </a:p>
        </p:txBody>
      </p:sp>
      <p:sp>
        <p:nvSpPr>
          <p:cNvPr id="23" name="Content Placeholder 2">
            <a:extLst>
              <a:ext uri="{FF2B5EF4-FFF2-40B4-BE49-F238E27FC236}">
                <a16:creationId xmlns:a16="http://schemas.microsoft.com/office/drawing/2014/main" id="{2C7AEAE8-2950-44F8-84BE-94180D4C6CA0}"/>
              </a:ext>
            </a:extLst>
          </p:cNvPr>
          <p:cNvSpPr>
            <a:spLocks noGrp="1"/>
          </p:cNvSpPr>
          <p:nvPr>
            <p:ph idx="1"/>
          </p:nvPr>
        </p:nvSpPr>
        <p:spPr/>
        <p:txBody>
          <a:bodyPr>
            <a:normAutofit/>
          </a:bodyPr>
          <a:lstStyle/>
          <a:p>
            <a:r>
              <a:rPr lang="en-GB" sz="3000" dirty="0"/>
              <a:t>Psychographic – 13–24yo male, enjoys playing with friends, forward planner, good communication</a:t>
            </a:r>
          </a:p>
          <a:p>
            <a:r>
              <a:rPr lang="en-GB" sz="3000" dirty="0"/>
              <a:t>Relatively high skill level</a:t>
            </a:r>
          </a:p>
          <a:p>
            <a:r>
              <a:rPr lang="en-GB" sz="3000" dirty="0"/>
              <a:t>Social Achiever (people fun and hard fun)</a:t>
            </a:r>
          </a:p>
          <a:p>
            <a:r>
              <a:rPr lang="en-GB" sz="3000" dirty="0"/>
              <a:t>People fun, serious fun, hard fun</a:t>
            </a:r>
          </a:p>
          <a:p>
            <a:endParaRPr lang="en-GB" dirty="0"/>
          </a:p>
          <a:p>
            <a:endParaRPr lang="en-GB" dirty="0"/>
          </a:p>
          <a:p>
            <a:endParaRPr lang="en-GB" dirty="0"/>
          </a:p>
        </p:txBody>
      </p:sp>
    </p:spTree>
    <p:extLst>
      <p:ext uri="{BB962C8B-B14F-4D97-AF65-F5344CB8AC3E}">
        <p14:creationId xmlns:p14="http://schemas.microsoft.com/office/powerpoint/2010/main" val="2433249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6A9EB-5EB6-403C-9127-BCF2AC72A438}"/>
              </a:ext>
            </a:extLst>
          </p:cNvPr>
          <p:cNvSpPr>
            <a:spLocks noGrp="1"/>
          </p:cNvSpPr>
          <p:nvPr>
            <p:ph type="title"/>
          </p:nvPr>
        </p:nvSpPr>
        <p:spPr/>
        <p:txBody>
          <a:bodyPr/>
          <a:lstStyle/>
          <a:p>
            <a:pPr algn="ctr"/>
            <a:r>
              <a:rPr lang="en-GB" dirty="0"/>
              <a:t>The Game</a:t>
            </a:r>
          </a:p>
        </p:txBody>
      </p:sp>
      <p:sp>
        <p:nvSpPr>
          <p:cNvPr id="3" name="Content Placeholder 2">
            <a:extLst>
              <a:ext uri="{FF2B5EF4-FFF2-40B4-BE49-F238E27FC236}">
                <a16:creationId xmlns:a16="http://schemas.microsoft.com/office/drawing/2014/main" id="{C5C9D068-8760-43E4-BFDF-047958DE8B45}"/>
              </a:ext>
            </a:extLst>
          </p:cNvPr>
          <p:cNvSpPr>
            <a:spLocks noGrp="1"/>
          </p:cNvSpPr>
          <p:nvPr>
            <p:ph idx="1"/>
          </p:nvPr>
        </p:nvSpPr>
        <p:spPr/>
        <p:txBody>
          <a:bodyPr/>
          <a:lstStyle/>
          <a:p>
            <a:pPr marL="0" indent="0">
              <a:buNone/>
            </a:pPr>
            <a:r>
              <a:rPr lang="en-GB" dirty="0"/>
              <a:t>Screen mocks ups</a:t>
            </a:r>
          </a:p>
          <a:p>
            <a:pPr marL="0" indent="0">
              <a:buNone/>
            </a:pPr>
            <a:endParaRPr lang="en-GB" dirty="0"/>
          </a:p>
        </p:txBody>
      </p:sp>
    </p:spTree>
    <p:extLst>
      <p:ext uri="{BB962C8B-B14F-4D97-AF65-F5344CB8AC3E}">
        <p14:creationId xmlns:p14="http://schemas.microsoft.com/office/powerpoint/2010/main" val="1874584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D5AF-AD38-42AB-AB79-006739524CD7}"/>
              </a:ext>
            </a:extLst>
          </p:cNvPr>
          <p:cNvSpPr>
            <a:spLocks noGrp="1"/>
          </p:cNvSpPr>
          <p:nvPr>
            <p:ph type="title"/>
          </p:nvPr>
        </p:nvSpPr>
        <p:spPr/>
        <p:txBody>
          <a:bodyPr>
            <a:normAutofit/>
          </a:bodyPr>
          <a:lstStyle/>
          <a:p>
            <a:pPr algn="l"/>
            <a:r>
              <a:rPr lang="en-GB" sz="4800" u="sng" dirty="0"/>
              <a:t>Tether Game - Prototype</a:t>
            </a:r>
          </a:p>
        </p:txBody>
      </p:sp>
      <p:pic>
        <p:nvPicPr>
          <p:cNvPr id="4" name="slideby">
            <a:hlinkClick r:id="" action="ppaction://media"/>
            <a:extLst>
              <a:ext uri="{FF2B5EF4-FFF2-40B4-BE49-F238E27FC236}">
                <a16:creationId xmlns:a16="http://schemas.microsoft.com/office/drawing/2014/main" id="{EB536A37-2636-482F-A8D2-DB8679FE2DF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1606" y="1788124"/>
            <a:ext cx="5892704" cy="3281751"/>
          </a:xfrm>
          <a:prstGeom prst="rect">
            <a:avLst/>
          </a:prstGeom>
        </p:spPr>
      </p:pic>
      <p:pic>
        <p:nvPicPr>
          <p:cNvPr id="5" name="grapplemechanic">
            <a:hlinkClick r:id="" action="ppaction://media"/>
            <a:extLst>
              <a:ext uri="{FF2B5EF4-FFF2-40B4-BE49-F238E27FC236}">
                <a16:creationId xmlns:a16="http://schemas.microsoft.com/office/drawing/2014/main" id="{F34ECEB4-C281-4A18-A85C-41EB4EF8AA2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0676" y="1732895"/>
            <a:ext cx="6101324" cy="3409879"/>
          </a:xfrm>
          <a:prstGeom prst="rect">
            <a:avLst/>
          </a:prstGeom>
        </p:spPr>
      </p:pic>
    </p:spTree>
    <p:extLst>
      <p:ext uri="{BB962C8B-B14F-4D97-AF65-F5344CB8AC3E}">
        <p14:creationId xmlns:p14="http://schemas.microsoft.com/office/powerpoint/2010/main" val="418843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4"/>
                </p:tgtEl>
              </p:cMediaNode>
            </p:video>
            <p:video>
              <p:cMediaNode vol="80000">
                <p:cTn id="22"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D5AF-AD38-42AB-AB79-006739524CD7}"/>
              </a:ext>
            </a:extLst>
          </p:cNvPr>
          <p:cNvSpPr>
            <a:spLocks noGrp="1"/>
          </p:cNvSpPr>
          <p:nvPr>
            <p:ph type="title"/>
          </p:nvPr>
        </p:nvSpPr>
        <p:spPr/>
        <p:txBody>
          <a:bodyPr>
            <a:normAutofit/>
          </a:bodyPr>
          <a:lstStyle/>
          <a:p>
            <a:pPr algn="l"/>
            <a:r>
              <a:rPr lang="en-GB" sz="4800" u="sng" dirty="0"/>
              <a:t>Tether Game - Prototype</a:t>
            </a:r>
          </a:p>
        </p:txBody>
      </p:sp>
      <p:pic>
        <p:nvPicPr>
          <p:cNvPr id="6" name="2018-10-14_17-55-51">
            <a:hlinkClick r:id="" action="ppaction://media"/>
            <a:extLst>
              <a:ext uri="{FF2B5EF4-FFF2-40B4-BE49-F238E27FC236}">
                <a16:creationId xmlns:a16="http://schemas.microsoft.com/office/drawing/2014/main" id="{E32D4116-C728-49CE-9452-0BA92035AA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4805" y="2037695"/>
            <a:ext cx="5892703" cy="3293285"/>
          </a:xfrm>
          <a:prstGeom prst="rect">
            <a:avLst/>
          </a:prstGeom>
        </p:spPr>
      </p:pic>
    </p:spTree>
    <p:extLst>
      <p:ext uri="{BB962C8B-B14F-4D97-AF65-F5344CB8AC3E}">
        <p14:creationId xmlns:p14="http://schemas.microsoft.com/office/powerpoint/2010/main" val="273497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83B9-E19C-49A7-B372-DD7CA0D98A93}"/>
              </a:ext>
            </a:extLst>
          </p:cNvPr>
          <p:cNvSpPr>
            <a:spLocks noGrp="1"/>
          </p:cNvSpPr>
          <p:nvPr>
            <p:ph type="title"/>
          </p:nvPr>
        </p:nvSpPr>
        <p:spPr/>
        <p:txBody>
          <a:bodyPr>
            <a:normAutofit/>
          </a:bodyPr>
          <a:lstStyle/>
          <a:p>
            <a:pPr algn="l"/>
            <a:r>
              <a:rPr lang="en-GB" sz="4800" u="sng" dirty="0"/>
              <a:t>Tether Game - Project</a:t>
            </a:r>
          </a:p>
        </p:txBody>
      </p:sp>
      <p:sp>
        <p:nvSpPr>
          <p:cNvPr id="3" name="Content Placeholder 2">
            <a:extLst>
              <a:ext uri="{FF2B5EF4-FFF2-40B4-BE49-F238E27FC236}">
                <a16:creationId xmlns:a16="http://schemas.microsoft.com/office/drawing/2014/main" id="{4D04B028-ED06-4E57-9802-659CC70C9901}"/>
              </a:ext>
            </a:extLst>
          </p:cNvPr>
          <p:cNvSpPr>
            <a:spLocks noGrp="1"/>
          </p:cNvSpPr>
          <p:nvPr>
            <p:ph idx="1"/>
          </p:nvPr>
        </p:nvSpPr>
        <p:spPr/>
        <p:txBody>
          <a:bodyPr>
            <a:normAutofit/>
          </a:bodyPr>
          <a:lstStyle/>
          <a:p>
            <a:r>
              <a:rPr lang="en-GB" sz="3000" dirty="0"/>
              <a:t>Risks: level design, visual assets, telegraphing, playtesting</a:t>
            </a:r>
          </a:p>
          <a:p>
            <a:endParaRPr lang="en-GB" sz="3000" dirty="0"/>
          </a:p>
          <a:p>
            <a:r>
              <a:rPr lang="en-GB" sz="3000" dirty="0"/>
              <a:t>Mitigate</a:t>
            </a:r>
          </a:p>
          <a:p>
            <a:endParaRPr lang="en-GB" sz="3000" dirty="0"/>
          </a:p>
          <a:p>
            <a:r>
              <a:rPr lang="en-GB" sz="3000" dirty="0"/>
              <a:t>Schedule</a:t>
            </a:r>
          </a:p>
          <a:p>
            <a:endParaRPr lang="en-GB" dirty="0"/>
          </a:p>
        </p:txBody>
      </p:sp>
    </p:spTree>
    <p:extLst>
      <p:ext uri="{BB962C8B-B14F-4D97-AF65-F5344CB8AC3E}">
        <p14:creationId xmlns:p14="http://schemas.microsoft.com/office/powerpoint/2010/main" val="3530414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F595-741D-4AB5-BB55-4ABDCF679028}"/>
              </a:ext>
            </a:extLst>
          </p:cNvPr>
          <p:cNvSpPr>
            <a:spLocks noGrp="1"/>
          </p:cNvSpPr>
          <p:nvPr>
            <p:ph type="title"/>
          </p:nvPr>
        </p:nvSpPr>
        <p:spPr/>
        <p:txBody>
          <a:bodyPr>
            <a:normAutofit/>
          </a:bodyPr>
          <a:lstStyle/>
          <a:p>
            <a:pPr algn="l"/>
            <a:r>
              <a:rPr lang="en-GB" sz="4800" u="sng" dirty="0"/>
              <a:t>Tether Game - Risks</a:t>
            </a:r>
          </a:p>
        </p:txBody>
      </p:sp>
      <p:pic>
        <p:nvPicPr>
          <p:cNvPr id="4" name="Picture 3">
            <a:extLst>
              <a:ext uri="{FF2B5EF4-FFF2-40B4-BE49-F238E27FC236}">
                <a16:creationId xmlns:a16="http://schemas.microsoft.com/office/drawing/2014/main" id="{50BCE8CF-98A6-47CA-83EA-D7E65E57C91E}"/>
              </a:ext>
            </a:extLst>
          </p:cNvPr>
          <p:cNvPicPr>
            <a:picLocks noChangeAspect="1"/>
          </p:cNvPicPr>
          <p:nvPr/>
        </p:nvPicPr>
        <p:blipFill>
          <a:blip r:embed="rId2"/>
          <a:stretch>
            <a:fillRect/>
          </a:stretch>
        </p:blipFill>
        <p:spPr>
          <a:xfrm>
            <a:off x="6503447" y="1313697"/>
            <a:ext cx="4123090" cy="2742087"/>
          </a:xfrm>
          <a:prstGeom prst="rect">
            <a:avLst/>
          </a:prstGeom>
        </p:spPr>
      </p:pic>
      <p:pic>
        <p:nvPicPr>
          <p:cNvPr id="5" name="Picture 4">
            <a:extLst>
              <a:ext uri="{FF2B5EF4-FFF2-40B4-BE49-F238E27FC236}">
                <a16:creationId xmlns:a16="http://schemas.microsoft.com/office/drawing/2014/main" id="{4EF618C4-C7FA-4F22-AD43-6DE7B04DA7CA}"/>
              </a:ext>
            </a:extLst>
          </p:cNvPr>
          <p:cNvPicPr>
            <a:picLocks noChangeAspect="1"/>
          </p:cNvPicPr>
          <p:nvPr/>
        </p:nvPicPr>
        <p:blipFill>
          <a:blip r:embed="rId3"/>
          <a:stretch>
            <a:fillRect/>
          </a:stretch>
        </p:blipFill>
        <p:spPr>
          <a:xfrm>
            <a:off x="6503447" y="4124212"/>
            <a:ext cx="4123090" cy="2733788"/>
          </a:xfrm>
          <a:prstGeom prst="rect">
            <a:avLst/>
          </a:prstGeom>
        </p:spPr>
      </p:pic>
      <p:pic>
        <p:nvPicPr>
          <p:cNvPr id="6" name="Picture 5">
            <a:extLst>
              <a:ext uri="{FF2B5EF4-FFF2-40B4-BE49-F238E27FC236}">
                <a16:creationId xmlns:a16="http://schemas.microsoft.com/office/drawing/2014/main" id="{0932847F-B915-45CE-9D3E-E044BCC641F4}"/>
              </a:ext>
            </a:extLst>
          </p:cNvPr>
          <p:cNvPicPr>
            <a:picLocks noChangeAspect="1"/>
          </p:cNvPicPr>
          <p:nvPr/>
        </p:nvPicPr>
        <p:blipFill>
          <a:blip r:embed="rId4"/>
          <a:stretch>
            <a:fillRect/>
          </a:stretch>
        </p:blipFill>
        <p:spPr>
          <a:xfrm>
            <a:off x="3170761" y="4677762"/>
            <a:ext cx="1259141" cy="1980671"/>
          </a:xfrm>
          <a:prstGeom prst="rect">
            <a:avLst/>
          </a:prstGeom>
        </p:spPr>
      </p:pic>
      <p:pic>
        <p:nvPicPr>
          <p:cNvPr id="3" name="Picture 2">
            <a:extLst>
              <a:ext uri="{FF2B5EF4-FFF2-40B4-BE49-F238E27FC236}">
                <a16:creationId xmlns:a16="http://schemas.microsoft.com/office/drawing/2014/main" id="{9869C502-7ADB-45AA-B96F-CA1A80CFE4B7}"/>
              </a:ext>
            </a:extLst>
          </p:cNvPr>
          <p:cNvPicPr>
            <a:picLocks noChangeAspect="1"/>
          </p:cNvPicPr>
          <p:nvPr/>
        </p:nvPicPr>
        <p:blipFill>
          <a:blip r:embed="rId5"/>
          <a:stretch>
            <a:fillRect/>
          </a:stretch>
        </p:blipFill>
        <p:spPr>
          <a:xfrm>
            <a:off x="390525" y="1762012"/>
            <a:ext cx="5560472" cy="2733788"/>
          </a:xfrm>
          <a:prstGeom prst="rect">
            <a:avLst/>
          </a:prstGeom>
        </p:spPr>
      </p:pic>
      <p:pic>
        <p:nvPicPr>
          <p:cNvPr id="7" name="Picture 6">
            <a:extLst>
              <a:ext uri="{FF2B5EF4-FFF2-40B4-BE49-F238E27FC236}">
                <a16:creationId xmlns:a16="http://schemas.microsoft.com/office/drawing/2014/main" id="{CE4C6DCA-78BA-45F4-B38C-54A99B056341}"/>
              </a:ext>
            </a:extLst>
          </p:cNvPr>
          <p:cNvPicPr>
            <a:picLocks noChangeAspect="1"/>
          </p:cNvPicPr>
          <p:nvPr/>
        </p:nvPicPr>
        <p:blipFill>
          <a:blip r:embed="rId6"/>
          <a:stretch>
            <a:fillRect/>
          </a:stretch>
        </p:blipFill>
        <p:spPr>
          <a:xfrm>
            <a:off x="809264" y="4677762"/>
            <a:ext cx="1628775" cy="1980671"/>
          </a:xfrm>
          <a:prstGeom prst="rect">
            <a:avLst/>
          </a:prstGeom>
        </p:spPr>
      </p:pic>
    </p:spTree>
    <p:extLst>
      <p:ext uri="{BB962C8B-B14F-4D97-AF65-F5344CB8AC3E}">
        <p14:creationId xmlns:p14="http://schemas.microsoft.com/office/powerpoint/2010/main" val="3460587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64C5-3E1B-45AD-9FE3-5CD3F3A321C2}"/>
              </a:ext>
            </a:extLst>
          </p:cNvPr>
          <p:cNvSpPr>
            <a:spLocks noGrp="1"/>
          </p:cNvSpPr>
          <p:nvPr>
            <p:ph type="title"/>
          </p:nvPr>
        </p:nvSpPr>
        <p:spPr>
          <a:xfrm>
            <a:off x="919119" y="2943775"/>
            <a:ext cx="10353762" cy="970450"/>
          </a:xfrm>
        </p:spPr>
        <p:txBody>
          <a:bodyPr>
            <a:normAutofit/>
          </a:bodyPr>
          <a:lstStyle/>
          <a:p>
            <a:r>
              <a:rPr lang="en-GB" sz="6000" b="1" dirty="0"/>
              <a:t>Questions?</a:t>
            </a:r>
          </a:p>
        </p:txBody>
      </p:sp>
    </p:spTree>
    <p:extLst>
      <p:ext uri="{BB962C8B-B14F-4D97-AF65-F5344CB8AC3E}">
        <p14:creationId xmlns:p14="http://schemas.microsoft.com/office/powerpoint/2010/main" val="344841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6BD1-9C1D-4AB2-B9C9-9893889E9C67}"/>
              </a:ext>
            </a:extLst>
          </p:cNvPr>
          <p:cNvSpPr>
            <a:spLocks noGrp="1"/>
          </p:cNvSpPr>
          <p:nvPr>
            <p:ph type="title"/>
          </p:nvPr>
        </p:nvSpPr>
        <p:spPr>
          <a:xfrm>
            <a:off x="924443" y="609600"/>
            <a:ext cx="10348803" cy="970450"/>
          </a:xfrm>
        </p:spPr>
        <p:txBody>
          <a:bodyPr>
            <a:normAutofit/>
          </a:bodyPr>
          <a:lstStyle/>
          <a:p>
            <a:pPr algn="ctr"/>
            <a:r>
              <a:rPr lang="en-GB" dirty="0"/>
              <a:t>Flow Chart</a:t>
            </a:r>
            <a:endParaRPr lang="en-GB" sz="4800" dirty="0"/>
          </a:p>
        </p:txBody>
      </p:sp>
      <p:pic>
        <p:nvPicPr>
          <p:cNvPr id="8" name="Content Placeholder 7">
            <a:extLst>
              <a:ext uri="{FF2B5EF4-FFF2-40B4-BE49-F238E27FC236}">
                <a16:creationId xmlns:a16="http://schemas.microsoft.com/office/drawing/2014/main" id="{9BB1B39C-768A-4936-A56C-491FA9784B89}"/>
              </a:ext>
            </a:extLst>
          </p:cNvPr>
          <p:cNvPicPr>
            <a:picLocks noGrp="1" noChangeAspect="1"/>
          </p:cNvPicPr>
          <p:nvPr>
            <p:ph idx="1"/>
          </p:nvPr>
        </p:nvPicPr>
        <p:blipFill>
          <a:blip r:embed="rId2"/>
          <a:stretch>
            <a:fillRect/>
          </a:stretch>
        </p:blipFill>
        <p:spPr>
          <a:xfrm>
            <a:off x="2693125" y="1833440"/>
            <a:ext cx="6805749" cy="4414960"/>
          </a:xfrm>
          <a:prstGeom prst="rect">
            <a:avLst/>
          </a:prstGeom>
        </p:spPr>
      </p:pic>
    </p:spTree>
    <p:extLst>
      <p:ext uri="{BB962C8B-B14F-4D97-AF65-F5344CB8AC3E}">
        <p14:creationId xmlns:p14="http://schemas.microsoft.com/office/powerpoint/2010/main" val="500307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D8B29-ABE1-4516-B854-2CE1747A37A1}"/>
              </a:ext>
            </a:extLst>
          </p:cNvPr>
          <p:cNvSpPr>
            <a:spLocks noGrp="1"/>
          </p:cNvSpPr>
          <p:nvPr>
            <p:ph type="title"/>
          </p:nvPr>
        </p:nvSpPr>
        <p:spPr/>
        <p:txBody>
          <a:bodyPr/>
          <a:lstStyle/>
          <a:p>
            <a:pPr algn="ctr"/>
            <a:r>
              <a:rPr lang="en-GB" dirty="0"/>
              <a:t>Reward Schedules</a:t>
            </a:r>
          </a:p>
        </p:txBody>
      </p:sp>
      <p:pic>
        <p:nvPicPr>
          <p:cNvPr id="2050" name="Picture 2" descr="https://cdn.discordapp.com/attachments/494843083981193216/509365343576260621/unknown.png">
            <a:extLst>
              <a:ext uri="{FF2B5EF4-FFF2-40B4-BE49-F238E27FC236}">
                <a16:creationId xmlns:a16="http://schemas.microsoft.com/office/drawing/2014/main" id="{CCC7267A-C735-40BD-8675-403C34109D0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143"/>
          <a:stretch/>
        </p:blipFill>
        <p:spPr bwMode="auto">
          <a:xfrm>
            <a:off x="4526221" y="1828800"/>
            <a:ext cx="3139557" cy="4428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77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2A90-BC81-479C-B634-C2F22DADAC70}"/>
              </a:ext>
            </a:extLst>
          </p:cNvPr>
          <p:cNvSpPr>
            <a:spLocks noGrp="1"/>
          </p:cNvSpPr>
          <p:nvPr>
            <p:ph type="title"/>
          </p:nvPr>
        </p:nvSpPr>
        <p:spPr/>
        <p:txBody>
          <a:bodyPr/>
          <a:lstStyle/>
          <a:p>
            <a:pPr algn="ctr"/>
            <a:r>
              <a:rPr lang="en-GB" dirty="0"/>
              <a:t>Milestones for Minimum Viable Product</a:t>
            </a:r>
          </a:p>
        </p:txBody>
      </p:sp>
      <p:sp>
        <p:nvSpPr>
          <p:cNvPr id="3" name="Content Placeholder 2">
            <a:extLst>
              <a:ext uri="{FF2B5EF4-FFF2-40B4-BE49-F238E27FC236}">
                <a16:creationId xmlns:a16="http://schemas.microsoft.com/office/drawing/2014/main" id="{D5DB5B40-37A6-42AC-91B2-CB06B8225C5A}"/>
              </a:ext>
            </a:extLst>
          </p:cNvPr>
          <p:cNvSpPr>
            <a:spLocks noGrp="1"/>
          </p:cNvSpPr>
          <p:nvPr>
            <p:ph idx="1"/>
          </p:nvPr>
        </p:nvSpPr>
        <p:spPr/>
        <p:txBody>
          <a:bodyPr>
            <a:normAutofit fontScale="92500" lnSpcReduction="10000"/>
          </a:bodyPr>
          <a:lstStyle/>
          <a:p>
            <a:r>
              <a:rPr lang="en-GB" dirty="0"/>
              <a:t>Balancing</a:t>
            </a:r>
          </a:p>
          <a:p>
            <a:r>
              <a:rPr lang="en-GB" dirty="0"/>
              <a:t>Code structure, interfaces</a:t>
            </a:r>
          </a:p>
          <a:p>
            <a:r>
              <a:rPr lang="en-GB" dirty="0"/>
              <a:t>Player movement and interaction by (DATE)</a:t>
            </a:r>
          </a:p>
          <a:p>
            <a:r>
              <a:rPr lang="en-GB" dirty="0"/>
              <a:t>UI</a:t>
            </a:r>
          </a:p>
          <a:p>
            <a:r>
              <a:rPr lang="en-GB" dirty="0"/>
              <a:t>Action logic in objects</a:t>
            </a:r>
          </a:p>
          <a:p>
            <a:r>
              <a:rPr lang="en-GB" dirty="0"/>
              <a:t>Player select and customisation (Placeholder assets) </a:t>
            </a:r>
          </a:p>
          <a:p>
            <a:r>
              <a:rPr lang="en-GB" dirty="0"/>
              <a:t>Rewards</a:t>
            </a:r>
          </a:p>
          <a:p>
            <a:r>
              <a:rPr lang="en-GB" dirty="0"/>
              <a:t>Tutorial paced correctly</a:t>
            </a:r>
          </a:p>
          <a:p>
            <a:r>
              <a:rPr lang="en-GB" dirty="0"/>
              <a:t>Playtesting </a:t>
            </a:r>
          </a:p>
          <a:p>
            <a:r>
              <a:rPr lang="en-GB" dirty="0"/>
              <a:t>Extra mechanics if not hard enough</a:t>
            </a:r>
          </a:p>
        </p:txBody>
      </p:sp>
    </p:spTree>
    <p:extLst>
      <p:ext uri="{BB962C8B-B14F-4D97-AF65-F5344CB8AC3E}">
        <p14:creationId xmlns:p14="http://schemas.microsoft.com/office/powerpoint/2010/main" val="1250514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265E-2973-485E-9339-ABB16C08653D}"/>
              </a:ext>
            </a:extLst>
          </p:cNvPr>
          <p:cNvSpPr>
            <a:spLocks noGrp="1"/>
          </p:cNvSpPr>
          <p:nvPr>
            <p:ph type="title"/>
          </p:nvPr>
        </p:nvSpPr>
        <p:spPr/>
        <p:txBody>
          <a:bodyPr>
            <a:normAutofit/>
          </a:bodyPr>
          <a:lstStyle/>
          <a:p>
            <a:pPr algn="l"/>
            <a:r>
              <a:rPr lang="en-GB" sz="4800" u="sng" dirty="0"/>
              <a:t>Maze Game</a:t>
            </a:r>
          </a:p>
        </p:txBody>
      </p:sp>
      <p:sp>
        <p:nvSpPr>
          <p:cNvPr id="3" name="Content Placeholder 2">
            <a:extLst>
              <a:ext uri="{FF2B5EF4-FFF2-40B4-BE49-F238E27FC236}">
                <a16:creationId xmlns:a16="http://schemas.microsoft.com/office/drawing/2014/main" id="{DD6B26BC-25FC-4061-BF53-6239D7DFCDF6}"/>
              </a:ext>
            </a:extLst>
          </p:cNvPr>
          <p:cNvSpPr>
            <a:spLocks noGrp="1"/>
          </p:cNvSpPr>
          <p:nvPr>
            <p:ph idx="1"/>
          </p:nvPr>
        </p:nvSpPr>
        <p:spPr/>
        <p:txBody>
          <a:bodyPr>
            <a:normAutofit/>
          </a:bodyPr>
          <a:lstStyle/>
          <a:p>
            <a:r>
              <a:rPr lang="en-GB" sz="3200" dirty="0">
                <a:effectLst/>
              </a:rPr>
              <a:t>Networked coop puzzle game where teams of two players must coordinate to reach the centre of the maze before the opposing team, avoiding traps and collecting power ups to aid their team or hinder the other</a:t>
            </a:r>
            <a:endParaRPr lang="en-GB" sz="3200" dirty="0"/>
          </a:p>
          <a:p>
            <a:r>
              <a:rPr lang="en-GB" sz="3200" dirty="0"/>
              <a:t>PC / Console</a:t>
            </a:r>
          </a:p>
          <a:p>
            <a:r>
              <a:rPr lang="en-GB" sz="3200" dirty="0"/>
              <a:t>18 - 35 years old males</a:t>
            </a:r>
          </a:p>
          <a:p>
            <a:endParaRPr lang="en-GB" dirty="0"/>
          </a:p>
        </p:txBody>
      </p:sp>
    </p:spTree>
    <p:extLst>
      <p:ext uri="{BB962C8B-B14F-4D97-AF65-F5344CB8AC3E}">
        <p14:creationId xmlns:p14="http://schemas.microsoft.com/office/powerpoint/2010/main" val="246569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84633-28BD-4D5E-AFF0-1100590B0751}"/>
              </a:ext>
            </a:extLst>
          </p:cNvPr>
          <p:cNvSpPr>
            <a:spLocks noGrp="1"/>
          </p:cNvSpPr>
          <p:nvPr>
            <p:ph type="title"/>
          </p:nvPr>
        </p:nvSpPr>
        <p:spPr/>
        <p:txBody>
          <a:bodyPr>
            <a:normAutofit/>
          </a:bodyPr>
          <a:lstStyle/>
          <a:p>
            <a:pPr algn="l"/>
            <a:r>
              <a:rPr lang="en-GB" sz="4800" u="sng" dirty="0"/>
              <a:t>Maze Game – Game loop</a:t>
            </a:r>
          </a:p>
        </p:txBody>
      </p:sp>
      <p:grpSp>
        <p:nvGrpSpPr>
          <p:cNvPr id="4" name="Group 3">
            <a:extLst>
              <a:ext uri="{FF2B5EF4-FFF2-40B4-BE49-F238E27FC236}">
                <a16:creationId xmlns:a16="http://schemas.microsoft.com/office/drawing/2014/main" id="{8B7404C2-3620-4165-834C-EC211D95E806}"/>
              </a:ext>
            </a:extLst>
          </p:cNvPr>
          <p:cNvGrpSpPr/>
          <p:nvPr/>
        </p:nvGrpSpPr>
        <p:grpSpPr>
          <a:xfrm>
            <a:off x="1013851" y="2476500"/>
            <a:ext cx="10153650" cy="3530599"/>
            <a:chOff x="4740454" y="1648850"/>
            <a:chExt cx="7451546" cy="2239125"/>
          </a:xfrm>
        </p:grpSpPr>
        <p:sp>
          <p:nvSpPr>
            <p:cNvPr id="5" name="TextBox 4">
              <a:extLst>
                <a:ext uri="{FF2B5EF4-FFF2-40B4-BE49-F238E27FC236}">
                  <a16:creationId xmlns:a16="http://schemas.microsoft.com/office/drawing/2014/main" id="{04373B16-9BCB-4089-9388-71904905BD2E}"/>
                </a:ext>
              </a:extLst>
            </p:cNvPr>
            <p:cNvSpPr txBox="1"/>
            <p:nvPr/>
          </p:nvSpPr>
          <p:spPr>
            <a:xfrm>
              <a:off x="5405324" y="1648850"/>
              <a:ext cx="2154746" cy="400110"/>
            </a:xfrm>
            <a:prstGeom prst="rect">
              <a:avLst/>
            </a:prstGeom>
            <a:noFill/>
          </p:spPr>
          <p:txBody>
            <a:bodyPr wrap="square" rtlCol="0">
              <a:spAutoFit/>
            </a:bodyPr>
            <a:lstStyle/>
            <a:p>
              <a:r>
                <a:rPr lang="en-GB" sz="2000" dirty="0"/>
                <a:t>Assess Arena</a:t>
              </a:r>
            </a:p>
          </p:txBody>
        </p:sp>
        <p:cxnSp>
          <p:nvCxnSpPr>
            <p:cNvPr id="6" name="Straight Arrow Connector 5">
              <a:extLst>
                <a:ext uri="{FF2B5EF4-FFF2-40B4-BE49-F238E27FC236}">
                  <a16:creationId xmlns:a16="http://schemas.microsoft.com/office/drawing/2014/main" id="{2002A0AE-7CBA-43DC-AEE5-27643F4398BD}"/>
                </a:ext>
              </a:extLst>
            </p:cNvPr>
            <p:cNvCxnSpPr>
              <a:cxnSpLocks/>
            </p:cNvCxnSpPr>
            <p:nvPr/>
          </p:nvCxnSpPr>
          <p:spPr>
            <a:xfrm>
              <a:off x="7241309" y="1848905"/>
              <a:ext cx="1874982" cy="18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C423BF3-789B-4E3D-91AB-4FE84B66B1A7}"/>
                </a:ext>
              </a:extLst>
            </p:cNvPr>
            <p:cNvSpPr txBox="1"/>
            <p:nvPr/>
          </p:nvSpPr>
          <p:spPr>
            <a:xfrm>
              <a:off x="9306058" y="1666961"/>
              <a:ext cx="2885942" cy="400110"/>
            </a:xfrm>
            <a:prstGeom prst="rect">
              <a:avLst/>
            </a:prstGeom>
            <a:noFill/>
          </p:spPr>
          <p:txBody>
            <a:bodyPr wrap="square" rtlCol="0">
              <a:spAutoFit/>
            </a:bodyPr>
            <a:lstStyle/>
            <a:p>
              <a:r>
                <a:rPr lang="en-GB" sz="2000" dirty="0"/>
                <a:t>Communicate with team</a:t>
              </a:r>
            </a:p>
          </p:txBody>
        </p:sp>
        <p:sp>
          <p:nvSpPr>
            <p:cNvPr id="8" name="TextBox 7">
              <a:extLst>
                <a:ext uri="{FF2B5EF4-FFF2-40B4-BE49-F238E27FC236}">
                  <a16:creationId xmlns:a16="http://schemas.microsoft.com/office/drawing/2014/main" id="{A99E8563-0AA6-4782-95EB-530D9E11CB9D}"/>
                </a:ext>
              </a:extLst>
            </p:cNvPr>
            <p:cNvSpPr txBox="1"/>
            <p:nvPr/>
          </p:nvSpPr>
          <p:spPr>
            <a:xfrm>
              <a:off x="9240998" y="3457087"/>
              <a:ext cx="2702011" cy="400110"/>
            </a:xfrm>
            <a:prstGeom prst="rect">
              <a:avLst/>
            </a:prstGeom>
            <a:noFill/>
          </p:spPr>
          <p:txBody>
            <a:bodyPr wrap="square" rtlCol="0">
              <a:spAutoFit/>
            </a:bodyPr>
            <a:lstStyle/>
            <a:p>
              <a:r>
                <a:rPr lang="en-GB" sz="2000" dirty="0"/>
                <a:t>Work towards solution</a:t>
              </a:r>
            </a:p>
          </p:txBody>
        </p:sp>
        <p:sp>
          <p:nvSpPr>
            <p:cNvPr id="9" name="TextBox 8">
              <a:extLst>
                <a:ext uri="{FF2B5EF4-FFF2-40B4-BE49-F238E27FC236}">
                  <a16:creationId xmlns:a16="http://schemas.microsoft.com/office/drawing/2014/main" id="{99BF03A2-9559-4167-B4F7-705796908ADB}"/>
                </a:ext>
              </a:extLst>
            </p:cNvPr>
            <p:cNvSpPr txBox="1"/>
            <p:nvPr/>
          </p:nvSpPr>
          <p:spPr>
            <a:xfrm>
              <a:off x="4740454" y="3180089"/>
              <a:ext cx="4224155" cy="707886"/>
            </a:xfrm>
            <a:prstGeom prst="rect">
              <a:avLst/>
            </a:prstGeom>
            <a:noFill/>
          </p:spPr>
          <p:txBody>
            <a:bodyPr wrap="square" rtlCol="0">
              <a:spAutoFit/>
            </a:bodyPr>
            <a:lstStyle/>
            <a:p>
              <a:r>
                <a:rPr lang="en-GB" sz="2000" dirty="0"/>
                <a:t>Increase your teams victory opportunity / reduce opponents</a:t>
              </a:r>
            </a:p>
          </p:txBody>
        </p:sp>
        <p:cxnSp>
          <p:nvCxnSpPr>
            <p:cNvPr id="10" name="Straight Arrow Connector 9">
              <a:extLst>
                <a:ext uri="{FF2B5EF4-FFF2-40B4-BE49-F238E27FC236}">
                  <a16:creationId xmlns:a16="http://schemas.microsoft.com/office/drawing/2014/main" id="{C333DD30-DF5E-4246-B80D-4DC0196A0D9D}"/>
                </a:ext>
              </a:extLst>
            </p:cNvPr>
            <p:cNvCxnSpPr>
              <a:cxnSpLocks/>
            </p:cNvCxnSpPr>
            <p:nvPr/>
          </p:nvCxnSpPr>
          <p:spPr>
            <a:xfrm flipH="1">
              <a:off x="11730183" y="2153982"/>
              <a:ext cx="1" cy="1303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E6530-5154-4165-99CC-812F546DDCC7}"/>
                </a:ext>
              </a:extLst>
            </p:cNvPr>
            <p:cNvCxnSpPr>
              <a:cxnSpLocks/>
            </p:cNvCxnSpPr>
            <p:nvPr/>
          </p:nvCxnSpPr>
          <p:spPr>
            <a:xfrm flipV="1">
              <a:off x="6090676" y="2067071"/>
              <a:ext cx="0" cy="1113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55CFA1C-F813-40BE-B353-DCEC80BF90F6}"/>
                </a:ext>
              </a:extLst>
            </p:cNvPr>
            <p:cNvCxnSpPr>
              <a:cxnSpLocks/>
              <a:stCxn id="8" idx="1"/>
            </p:cNvCxnSpPr>
            <p:nvPr/>
          </p:nvCxnSpPr>
          <p:spPr>
            <a:xfrm flipH="1">
              <a:off x="8442036" y="3657142"/>
              <a:ext cx="7989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1882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46DBA-07B6-46A6-B4E4-1A1C71860D9D}"/>
              </a:ext>
            </a:extLst>
          </p:cNvPr>
          <p:cNvSpPr>
            <a:spLocks noGrp="1"/>
          </p:cNvSpPr>
          <p:nvPr>
            <p:ph type="title"/>
          </p:nvPr>
        </p:nvSpPr>
        <p:spPr/>
        <p:txBody>
          <a:bodyPr>
            <a:normAutofit/>
          </a:bodyPr>
          <a:lstStyle/>
          <a:p>
            <a:pPr algn="l"/>
            <a:r>
              <a:rPr lang="en-GB" sz="4800" u="sng" dirty="0"/>
              <a:t>Maze Game - Audience</a:t>
            </a:r>
          </a:p>
        </p:txBody>
      </p:sp>
      <p:sp>
        <p:nvSpPr>
          <p:cNvPr id="3" name="Content Placeholder 2">
            <a:extLst>
              <a:ext uri="{FF2B5EF4-FFF2-40B4-BE49-F238E27FC236}">
                <a16:creationId xmlns:a16="http://schemas.microsoft.com/office/drawing/2014/main" id="{C527EDF7-E1A3-4180-8882-49AB16C2D705}"/>
              </a:ext>
            </a:extLst>
          </p:cNvPr>
          <p:cNvSpPr>
            <a:spLocks noGrp="1"/>
          </p:cNvSpPr>
          <p:nvPr>
            <p:ph idx="1"/>
          </p:nvPr>
        </p:nvSpPr>
        <p:spPr>
          <a:xfrm>
            <a:off x="913795" y="1732449"/>
            <a:ext cx="10353762" cy="4649301"/>
          </a:xfrm>
        </p:spPr>
        <p:txBody>
          <a:bodyPr>
            <a:normAutofit/>
          </a:bodyPr>
          <a:lstStyle/>
          <a:p>
            <a:r>
              <a:rPr lang="en-GB" sz="3000" dirty="0"/>
              <a:t>Psychographic – 18-35 year old male, competitively minded, looking to play sporadically</a:t>
            </a:r>
          </a:p>
          <a:p>
            <a:r>
              <a:rPr lang="en-GB" sz="3000" dirty="0"/>
              <a:t>Social Achievers</a:t>
            </a:r>
          </a:p>
          <a:p>
            <a:r>
              <a:rPr lang="en-GB" sz="3000" dirty="0"/>
              <a:t>People fun</a:t>
            </a:r>
          </a:p>
          <a:p>
            <a:r>
              <a:rPr lang="en-GB" sz="3000" dirty="0"/>
              <a:t>Hard fun</a:t>
            </a:r>
          </a:p>
          <a:p>
            <a:r>
              <a:rPr lang="en-GB" sz="3000" dirty="0"/>
              <a:t>Game pleasures – challenge, fellowship</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4031421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D5AF-AD38-42AB-AB79-006739524CD7}"/>
              </a:ext>
            </a:extLst>
          </p:cNvPr>
          <p:cNvSpPr>
            <a:spLocks noGrp="1"/>
          </p:cNvSpPr>
          <p:nvPr>
            <p:ph type="title"/>
          </p:nvPr>
        </p:nvSpPr>
        <p:spPr/>
        <p:txBody>
          <a:bodyPr>
            <a:normAutofit/>
          </a:bodyPr>
          <a:lstStyle/>
          <a:p>
            <a:pPr algn="l"/>
            <a:r>
              <a:rPr lang="en-GB" sz="4800" u="sng" dirty="0"/>
              <a:t>Maze Game - Prototype</a:t>
            </a:r>
          </a:p>
        </p:txBody>
      </p:sp>
      <p:pic>
        <p:nvPicPr>
          <p:cNvPr id="4" name="maze door">
            <a:hlinkClick r:id="" action="ppaction://media"/>
            <a:extLst>
              <a:ext uri="{FF2B5EF4-FFF2-40B4-BE49-F238E27FC236}">
                <a16:creationId xmlns:a16="http://schemas.microsoft.com/office/drawing/2014/main" id="{25E3E8CC-357F-457E-A8B9-D79BE87BAD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25013" y="1473369"/>
            <a:ext cx="5174107" cy="5142939"/>
          </a:xfrm>
          <a:prstGeom prst="rect">
            <a:avLst/>
          </a:prstGeom>
        </p:spPr>
      </p:pic>
    </p:spTree>
    <p:extLst>
      <p:ext uri="{BB962C8B-B14F-4D97-AF65-F5344CB8AC3E}">
        <p14:creationId xmlns:p14="http://schemas.microsoft.com/office/powerpoint/2010/main" val="130638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Retrospect">
  <a:themeElements>
    <a:clrScheme name="Ship Happens">
      <a:dk1>
        <a:sysClr val="windowText" lastClr="000000"/>
      </a:dk1>
      <a:lt1>
        <a:sysClr val="window" lastClr="FFFFFF"/>
      </a:lt1>
      <a:dk2>
        <a:srgbClr val="146194"/>
      </a:dk2>
      <a:lt2>
        <a:srgbClr val="76DBF4"/>
      </a:lt2>
      <a:accent1>
        <a:srgbClr val="146194"/>
      </a:accent1>
      <a:accent2>
        <a:srgbClr val="803B0E"/>
      </a:accent2>
      <a:accent3>
        <a:srgbClr val="803B0E"/>
      </a:accent3>
      <a:accent4>
        <a:srgbClr val="4AA8E6"/>
      </a:accent4>
      <a:accent5>
        <a:srgbClr val="FFFFFF"/>
      </a:accent5>
      <a:accent6>
        <a:srgbClr val="C62324"/>
      </a:accent6>
      <a:hlink>
        <a:srgbClr val="0D2E46"/>
      </a:hlink>
      <a:folHlink>
        <a:srgbClr val="356A9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1103</TotalTime>
  <Words>669</Words>
  <Application>Microsoft Office PowerPoint</Application>
  <PresentationFormat>Widescreen</PresentationFormat>
  <Paragraphs>126</Paragraphs>
  <Slides>24</Slides>
  <Notes>6</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Retrospect</vt:lpstr>
      <vt:lpstr>Level 6 – Group 3</vt:lpstr>
      <vt:lpstr>The Game</vt:lpstr>
      <vt:lpstr>Flow Chart</vt:lpstr>
      <vt:lpstr>Reward Schedules</vt:lpstr>
      <vt:lpstr>Milestones for Minimum Viable Product</vt:lpstr>
      <vt:lpstr>Maze Game</vt:lpstr>
      <vt:lpstr>Maze Game – Game loop</vt:lpstr>
      <vt:lpstr>Maze Game - Audience</vt:lpstr>
      <vt:lpstr>Maze Game - Prototype</vt:lpstr>
      <vt:lpstr>Maze Game - Project</vt:lpstr>
      <vt:lpstr>Maze Game – Asset Risks</vt:lpstr>
      <vt:lpstr>Management Game</vt:lpstr>
      <vt:lpstr>Management Game - Audience</vt:lpstr>
      <vt:lpstr>Management Game - Prototype</vt:lpstr>
      <vt:lpstr>Management Game - Project</vt:lpstr>
      <vt:lpstr>Management Game – Primary Risk</vt:lpstr>
      <vt:lpstr>Tether Game</vt:lpstr>
      <vt:lpstr>Tether Game – Game loop</vt:lpstr>
      <vt:lpstr>Tether Game - Audience</vt:lpstr>
      <vt:lpstr>Tether Game - Prototype</vt:lpstr>
      <vt:lpstr>Tether Game - Prototype</vt:lpstr>
      <vt:lpstr>Tether Game - Project</vt:lpstr>
      <vt:lpstr>Tether Game - Risks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gibbs</dc:creator>
  <cp:lastModifiedBy>Henry Crofts</cp:lastModifiedBy>
  <cp:revision>73</cp:revision>
  <dcterms:created xsi:type="dcterms:W3CDTF">2018-10-01T07:12:03Z</dcterms:created>
  <dcterms:modified xsi:type="dcterms:W3CDTF">2018-11-06T20:04:42Z</dcterms:modified>
</cp:coreProperties>
</file>